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9" r:id="rId3"/>
    <p:sldId id="303" r:id="rId4"/>
    <p:sldId id="304" r:id="rId5"/>
    <p:sldId id="261" r:id="rId6"/>
    <p:sldId id="260" r:id="rId7"/>
    <p:sldId id="258" r:id="rId8"/>
    <p:sldId id="310" r:id="rId9"/>
    <p:sldId id="318" r:id="rId10"/>
    <p:sldId id="267" r:id="rId11"/>
    <p:sldId id="305" r:id="rId12"/>
    <p:sldId id="314" r:id="rId13"/>
    <p:sldId id="273" r:id="rId14"/>
    <p:sldId id="315" r:id="rId15"/>
    <p:sldId id="316" r:id="rId16"/>
    <p:sldId id="317" r:id="rId17"/>
    <p:sldId id="319" r:id="rId18"/>
    <p:sldId id="309" r:id="rId19"/>
    <p:sldId id="27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E52"/>
    <a:srgbClr val="E9E2C9"/>
    <a:srgbClr val="29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2E0520-08AB-4B47-9831-26CB105A5FE7}">
  <a:tblStyle styleId="{102E0520-08AB-4B47-9831-26CB105A5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34"/>
    <p:restoredTop sz="94694"/>
  </p:normalViewPr>
  <p:slideViewPr>
    <p:cSldViewPr snapToGrid="0">
      <p:cViewPr varScale="1">
        <p:scale>
          <a:sx n="78" d="100"/>
          <a:sy n="78" d="100"/>
        </p:scale>
        <p:origin x="176" y="2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30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9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aea31311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aea31311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9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55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9aea31311b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9aea31311b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afacedb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afacedb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8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afacedb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afacedb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62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a5542f15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a5542f15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sz="5200" b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191" name="Google Shape;191;p17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259" name="Google Shape;259;p23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3"/>
          <p:cNvSpPr txBox="1">
            <a:spLocks noGrp="1"/>
          </p:cNvSpPr>
          <p:nvPr>
            <p:ph type="subTitle" idx="1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 </a:t>
            </a:r>
            <a:r>
              <a:rPr lang="de-DE" sz="3000" dirty="0"/>
              <a:t>KI Verkehrssteuerung</a:t>
            </a:r>
            <a:endParaRPr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COMMEATUS AG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"/>
          <p:cNvSpPr/>
          <p:nvPr/>
        </p:nvSpPr>
        <p:spPr>
          <a:xfrm>
            <a:off x="5645170" y="2076016"/>
            <a:ext cx="1314197" cy="1256825"/>
          </a:xfrm>
          <a:custGeom>
            <a:avLst/>
            <a:gdLst/>
            <a:ahLst/>
            <a:cxnLst/>
            <a:rect l="l" t="t" r="r" b="b"/>
            <a:pathLst>
              <a:path w="70438" h="67363" extrusionOk="0">
                <a:moveTo>
                  <a:pt x="36493" y="2072"/>
                </a:moveTo>
                <a:lnTo>
                  <a:pt x="59044" y="18455"/>
                </a:lnTo>
                <a:lnTo>
                  <a:pt x="68188" y="25099"/>
                </a:lnTo>
                <a:cubicBezTo>
                  <a:pt x="67997" y="25325"/>
                  <a:pt x="67890" y="25611"/>
                  <a:pt x="67890" y="25909"/>
                </a:cubicBezTo>
                <a:cubicBezTo>
                  <a:pt x="67890" y="25980"/>
                  <a:pt x="67902" y="26052"/>
                  <a:pt x="67914" y="26135"/>
                </a:cubicBezTo>
                <a:lnTo>
                  <a:pt x="41292" y="28861"/>
                </a:lnTo>
                <a:cubicBezTo>
                  <a:pt x="41303" y="28814"/>
                  <a:pt x="41303" y="28754"/>
                  <a:pt x="41303" y="28695"/>
                </a:cubicBezTo>
                <a:cubicBezTo>
                  <a:pt x="41303" y="27981"/>
                  <a:pt x="40721" y="27425"/>
                  <a:pt x="40045" y="27425"/>
                </a:cubicBezTo>
                <a:cubicBezTo>
                  <a:pt x="39954" y="27425"/>
                  <a:pt x="39861" y="27435"/>
                  <a:pt x="39768" y="27456"/>
                </a:cubicBezTo>
                <a:lnTo>
                  <a:pt x="35791" y="2513"/>
                </a:lnTo>
                <a:cubicBezTo>
                  <a:pt x="36065" y="2441"/>
                  <a:pt x="36315" y="2287"/>
                  <a:pt x="36493" y="2072"/>
                </a:cubicBezTo>
                <a:close/>
                <a:moveTo>
                  <a:pt x="34529" y="2072"/>
                </a:moveTo>
                <a:cubicBezTo>
                  <a:pt x="34779" y="2370"/>
                  <a:pt x="35136" y="2537"/>
                  <a:pt x="35517" y="2537"/>
                </a:cubicBezTo>
                <a:lnTo>
                  <a:pt x="35636" y="2537"/>
                </a:lnTo>
                <a:lnTo>
                  <a:pt x="39589" y="27516"/>
                </a:lnTo>
                <a:cubicBezTo>
                  <a:pt x="39089" y="27706"/>
                  <a:pt x="38767" y="28171"/>
                  <a:pt x="38767" y="28707"/>
                </a:cubicBezTo>
                <a:cubicBezTo>
                  <a:pt x="38767" y="28778"/>
                  <a:pt x="38779" y="28849"/>
                  <a:pt x="38791" y="28921"/>
                </a:cubicBezTo>
                <a:lnTo>
                  <a:pt x="2739" y="26052"/>
                </a:lnTo>
                <a:cubicBezTo>
                  <a:pt x="2691" y="25813"/>
                  <a:pt x="2572" y="25587"/>
                  <a:pt x="2406" y="25409"/>
                </a:cubicBezTo>
                <a:lnTo>
                  <a:pt x="34529" y="2072"/>
                </a:lnTo>
                <a:close/>
                <a:moveTo>
                  <a:pt x="2763" y="26206"/>
                </a:moveTo>
                <a:lnTo>
                  <a:pt x="38827" y="29064"/>
                </a:lnTo>
                <a:cubicBezTo>
                  <a:pt x="38910" y="29338"/>
                  <a:pt x="39089" y="29576"/>
                  <a:pt x="39327" y="29742"/>
                </a:cubicBezTo>
                <a:lnTo>
                  <a:pt x="23087" y="50174"/>
                </a:lnTo>
                <a:cubicBezTo>
                  <a:pt x="22856" y="49992"/>
                  <a:pt x="22580" y="49902"/>
                  <a:pt x="22305" y="49902"/>
                </a:cubicBezTo>
                <a:cubicBezTo>
                  <a:pt x="21983" y="49902"/>
                  <a:pt x="21664" y="50025"/>
                  <a:pt x="21420" y="50269"/>
                </a:cubicBezTo>
                <a:lnTo>
                  <a:pt x="2430" y="27123"/>
                </a:lnTo>
                <a:cubicBezTo>
                  <a:pt x="2644" y="26897"/>
                  <a:pt x="2751" y="26599"/>
                  <a:pt x="2763" y="26290"/>
                </a:cubicBezTo>
                <a:lnTo>
                  <a:pt x="2763" y="26206"/>
                </a:lnTo>
                <a:close/>
                <a:moveTo>
                  <a:pt x="67950" y="26266"/>
                </a:moveTo>
                <a:cubicBezTo>
                  <a:pt x="67997" y="26433"/>
                  <a:pt x="68069" y="26575"/>
                  <a:pt x="68176" y="26694"/>
                </a:cubicBezTo>
                <a:lnTo>
                  <a:pt x="23444" y="50614"/>
                </a:lnTo>
                <a:cubicBezTo>
                  <a:pt x="23385" y="50483"/>
                  <a:pt x="23301" y="50364"/>
                  <a:pt x="23194" y="50269"/>
                </a:cubicBezTo>
                <a:lnTo>
                  <a:pt x="39446" y="29826"/>
                </a:lnTo>
                <a:cubicBezTo>
                  <a:pt x="39637" y="29909"/>
                  <a:pt x="39827" y="29969"/>
                  <a:pt x="40041" y="29969"/>
                </a:cubicBezTo>
                <a:cubicBezTo>
                  <a:pt x="40613" y="29969"/>
                  <a:pt x="41125" y="29576"/>
                  <a:pt x="41268" y="29016"/>
                </a:cubicBezTo>
                <a:lnTo>
                  <a:pt x="67950" y="26266"/>
                </a:lnTo>
                <a:close/>
                <a:moveTo>
                  <a:pt x="2327" y="27236"/>
                </a:moveTo>
                <a:lnTo>
                  <a:pt x="21313" y="50376"/>
                </a:lnTo>
                <a:cubicBezTo>
                  <a:pt x="20837" y="50983"/>
                  <a:pt x="21003" y="51876"/>
                  <a:pt x="21670" y="52269"/>
                </a:cubicBezTo>
                <a:lnTo>
                  <a:pt x="14979" y="64937"/>
                </a:lnTo>
                <a:cubicBezTo>
                  <a:pt x="14811" y="64857"/>
                  <a:pt x="14635" y="64817"/>
                  <a:pt x="14458" y="64817"/>
                </a:cubicBezTo>
                <a:cubicBezTo>
                  <a:pt x="14345" y="64817"/>
                  <a:pt x="14233" y="64833"/>
                  <a:pt x="14121" y="64866"/>
                </a:cubicBezTo>
                <a:lnTo>
                  <a:pt x="1977" y="27456"/>
                </a:lnTo>
                <a:cubicBezTo>
                  <a:pt x="2105" y="27398"/>
                  <a:pt x="2222" y="27329"/>
                  <a:pt x="2327" y="27236"/>
                </a:cubicBezTo>
                <a:close/>
                <a:moveTo>
                  <a:pt x="68283" y="26814"/>
                </a:moveTo>
                <a:cubicBezTo>
                  <a:pt x="68509" y="27040"/>
                  <a:pt x="68819" y="27171"/>
                  <a:pt x="69140" y="27171"/>
                </a:cubicBezTo>
                <a:lnTo>
                  <a:pt x="67640" y="31778"/>
                </a:lnTo>
                <a:lnTo>
                  <a:pt x="56960" y="64675"/>
                </a:lnTo>
                <a:cubicBezTo>
                  <a:pt x="56841" y="64640"/>
                  <a:pt x="56710" y="64628"/>
                  <a:pt x="56591" y="64628"/>
                </a:cubicBezTo>
                <a:cubicBezTo>
                  <a:pt x="56043" y="64628"/>
                  <a:pt x="55567" y="64973"/>
                  <a:pt x="55389" y="65497"/>
                </a:cubicBezTo>
                <a:lnTo>
                  <a:pt x="37362" y="57722"/>
                </a:lnTo>
                <a:lnTo>
                  <a:pt x="23456" y="51709"/>
                </a:lnTo>
                <a:cubicBezTo>
                  <a:pt x="23539" y="51543"/>
                  <a:pt x="23575" y="51352"/>
                  <a:pt x="23575" y="51174"/>
                </a:cubicBezTo>
                <a:cubicBezTo>
                  <a:pt x="23575" y="51031"/>
                  <a:pt x="23551" y="50900"/>
                  <a:pt x="23515" y="50769"/>
                </a:cubicBezTo>
                <a:lnTo>
                  <a:pt x="68283" y="26814"/>
                </a:lnTo>
                <a:close/>
                <a:moveTo>
                  <a:pt x="23385" y="51852"/>
                </a:moveTo>
                <a:lnTo>
                  <a:pt x="43625" y="60591"/>
                </a:lnTo>
                <a:lnTo>
                  <a:pt x="55341" y="65652"/>
                </a:lnTo>
                <a:cubicBezTo>
                  <a:pt x="55329" y="65735"/>
                  <a:pt x="55317" y="65818"/>
                  <a:pt x="55317" y="65902"/>
                </a:cubicBezTo>
                <a:cubicBezTo>
                  <a:pt x="55317" y="65949"/>
                  <a:pt x="55317" y="65985"/>
                  <a:pt x="55317" y="66021"/>
                </a:cubicBezTo>
                <a:lnTo>
                  <a:pt x="15717" y="66021"/>
                </a:lnTo>
                <a:cubicBezTo>
                  <a:pt x="15693" y="65604"/>
                  <a:pt x="15467" y="65223"/>
                  <a:pt x="15122" y="65009"/>
                </a:cubicBezTo>
                <a:lnTo>
                  <a:pt x="21849" y="52352"/>
                </a:lnTo>
                <a:cubicBezTo>
                  <a:pt x="21991" y="52412"/>
                  <a:pt x="22146" y="52448"/>
                  <a:pt x="22313" y="52448"/>
                </a:cubicBezTo>
                <a:cubicBezTo>
                  <a:pt x="22753" y="52448"/>
                  <a:pt x="23158" y="52221"/>
                  <a:pt x="23385" y="51852"/>
                </a:cubicBezTo>
                <a:close/>
                <a:moveTo>
                  <a:pt x="35517" y="1"/>
                </a:moveTo>
                <a:cubicBezTo>
                  <a:pt x="34517" y="1"/>
                  <a:pt x="33910" y="1108"/>
                  <a:pt x="34445" y="1953"/>
                </a:cubicBezTo>
                <a:lnTo>
                  <a:pt x="2299" y="25313"/>
                </a:lnTo>
                <a:cubicBezTo>
                  <a:pt x="2056" y="25109"/>
                  <a:pt x="1770" y="25014"/>
                  <a:pt x="1488" y="25014"/>
                </a:cubicBezTo>
                <a:cubicBezTo>
                  <a:pt x="981" y="25014"/>
                  <a:pt x="490" y="25321"/>
                  <a:pt x="298" y="25849"/>
                </a:cubicBezTo>
                <a:cubicBezTo>
                  <a:pt x="1" y="26683"/>
                  <a:pt x="608" y="27552"/>
                  <a:pt x="1489" y="27552"/>
                </a:cubicBezTo>
                <a:cubicBezTo>
                  <a:pt x="1608" y="27552"/>
                  <a:pt x="1727" y="27540"/>
                  <a:pt x="1834" y="27504"/>
                </a:cubicBezTo>
                <a:lnTo>
                  <a:pt x="13990" y="64913"/>
                </a:lnTo>
                <a:cubicBezTo>
                  <a:pt x="13062" y="65271"/>
                  <a:pt x="12895" y="66533"/>
                  <a:pt x="13705" y="67116"/>
                </a:cubicBezTo>
                <a:cubicBezTo>
                  <a:pt x="13935" y="67286"/>
                  <a:pt x="14194" y="67363"/>
                  <a:pt x="14447" y="67363"/>
                </a:cubicBezTo>
                <a:cubicBezTo>
                  <a:pt x="15083" y="67363"/>
                  <a:pt x="15683" y="66879"/>
                  <a:pt x="15717" y="66164"/>
                </a:cubicBezTo>
                <a:lnTo>
                  <a:pt x="55353" y="66164"/>
                </a:lnTo>
                <a:cubicBezTo>
                  <a:pt x="55489" y="66787"/>
                  <a:pt x="56032" y="67169"/>
                  <a:pt x="56598" y="67169"/>
                </a:cubicBezTo>
                <a:cubicBezTo>
                  <a:pt x="56876" y="67169"/>
                  <a:pt x="57158" y="67078"/>
                  <a:pt x="57401" y="66878"/>
                </a:cubicBezTo>
                <a:cubicBezTo>
                  <a:pt x="58139" y="66271"/>
                  <a:pt x="57972" y="65104"/>
                  <a:pt x="57091" y="64735"/>
                </a:cubicBezTo>
                <a:lnTo>
                  <a:pt x="69295" y="27159"/>
                </a:lnTo>
                <a:cubicBezTo>
                  <a:pt x="69950" y="27087"/>
                  <a:pt x="70438" y="26552"/>
                  <a:pt x="70438" y="25897"/>
                </a:cubicBezTo>
                <a:cubicBezTo>
                  <a:pt x="70438" y="25133"/>
                  <a:pt x="69811" y="24624"/>
                  <a:pt x="69156" y="24624"/>
                </a:cubicBezTo>
                <a:cubicBezTo>
                  <a:pt x="68851" y="24624"/>
                  <a:pt x="68540" y="24734"/>
                  <a:pt x="68283" y="24980"/>
                </a:cubicBezTo>
                <a:lnTo>
                  <a:pt x="36589" y="1953"/>
                </a:lnTo>
                <a:cubicBezTo>
                  <a:pt x="37124" y="1108"/>
                  <a:pt x="36517" y="1"/>
                  <a:pt x="35517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PROJEKTSTATUS</a:t>
            </a:r>
          </a:p>
        </p:txBody>
      </p:sp>
      <p:cxnSp>
        <p:nvCxnSpPr>
          <p:cNvPr id="466" name="Google Shape;466;p40"/>
          <p:cNvCxnSpPr/>
          <p:nvPr/>
        </p:nvCxnSpPr>
        <p:spPr>
          <a:xfrm>
            <a:off x="4403943" y="2323630"/>
            <a:ext cx="985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7" name="Google Shape;467;p40"/>
          <p:cNvSpPr txBox="1">
            <a:spLocks noGrp="1"/>
          </p:cNvSpPr>
          <p:nvPr>
            <p:ph type="subTitle" idx="4294967295"/>
          </p:nvPr>
        </p:nvSpPr>
        <p:spPr>
          <a:xfrm>
            <a:off x="4403943" y="2366254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22,3%</a:t>
            </a:r>
            <a:endParaRPr dirty="0"/>
          </a:p>
        </p:txBody>
      </p:sp>
      <p:sp>
        <p:nvSpPr>
          <p:cNvPr id="468" name="Google Shape;468;p40"/>
          <p:cNvSpPr txBox="1">
            <a:spLocks noGrp="1"/>
          </p:cNvSpPr>
          <p:nvPr>
            <p:ph type="subTitle" idx="4294967295"/>
          </p:nvPr>
        </p:nvSpPr>
        <p:spPr>
          <a:xfrm>
            <a:off x="4403943" y="2090104"/>
            <a:ext cx="8793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AP4</a:t>
            </a:r>
            <a:endParaRPr dirty="0"/>
          </a:p>
        </p:txBody>
      </p:sp>
      <p:cxnSp>
        <p:nvCxnSpPr>
          <p:cNvPr id="469" name="Google Shape;469;p40"/>
          <p:cNvCxnSpPr/>
          <p:nvPr/>
        </p:nvCxnSpPr>
        <p:spPr>
          <a:xfrm>
            <a:off x="4403943" y="3431524"/>
            <a:ext cx="1129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0" name="Google Shape;470;p40"/>
          <p:cNvSpPr txBox="1">
            <a:spLocks noGrp="1"/>
          </p:cNvSpPr>
          <p:nvPr>
            <p:ph type="subTitle" idx="4294967295"/>
          </p:nvPr>
        </p:nvSpPr>
        <p:spPr>
          <a:xfrm>
            <a:off x="4403943" y="3474147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48,4%</a:t>
            </a:r>
            <a:endParaRPr dirty="0"/>
          </a:p>
        </p:txBody>
      </p:sp>
      <p:sp>
        <p:nvSpPr>
          <p:cNvPr id="471" name="Google Shape;471;p40"/>
          <p:cNvSpPr txBox="1">
            <a:spLocks noGrp="1"/>
          </p:cNvSpPr>
          <p:nvPr>
            <p:ph type="subTitle" idx="4294967295"/>
          </p:nvPr>
        </p:nvSpPr>
        <p:spPr>
          <a:xfrm>
            <a:off x="4403943" y="3197998"/>
            <a:ext cx="8793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AP3</a:t>
            </a:r>
            <a:endParaRPr dirty="0"/>
          </a:p>
        </p:txBody>
      </p:sp>
      <p:cxnSp>
        <p:nvCxnSpPr>
          <p:cNvPr id="472" name="Google Shape;472;p40"/>
          <p:cNvCxnSpPr>
            <a:cxnSpLocks/>
          </p:cNvCxnSpPr>
          <p:nvPr/>
        </p:nvCxnSpPr>
        <p:spPr>
          <a:xfrm flipH="1">
            <a:off x="6907338" y="1896856"/>
            <a:ext cx="130493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3" name="Google Shape;473;p40"/>
          <p:cNvSpPr txBox="1">
            <a:spLocks noGrp="1"/>
          </p:cNvSpPr>
          <p:nvPr>
            <p:ph type="subTitle" idx="4294967295"/>
          </p:nvPr>
        </p:nvSpPr>
        <p:spPr>
          <a:xfrm>
            <a:off x="7438295" y="1939480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11.7%</a:t>
            </a:r>
            <a:endParaRPr dirty="0"/>
          </a:p>
        </p:txBody>
      </p:sp>
      <p:sp>
        <p:nvSpPr>
          <p:cNvPr id="474" name="Google Shape;474;p40"/>
          <p:cNvSpPr txBox="1">
            <a:spLocks noGrp="1"/>
          </p:cNvSpPr>
          <p:nvPr>
            <p:ph type="subTitle" idx="4294967295"/>
          </p:nvPr>
        </p:nvSpPr>
        <p:spPr>
          <a:xfrm>
            <a:off x="7226669" y="1663330"/>
            <a:ext cx="9855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AP1</a:t>
            </a:r>
            <a:endParaRPr dirty="0"/>
          </a:p>
        </p:txBody>
      </p:sp>
      <p:cxnSp>
        <p:nvCxnSpPr>
          <p:cNvPr id="475" name="Google Shape;475;p40"/>
          <p:cNvCxnSpPr>
            <a:cxnSpLocks/>
          </p:cNvCxnSpPr>
          <p:nvPr/>
        </p:nvCxnSpPr>
        <p:spPr>
          <a:xfrm flipH="1">
            <a:off x="7226669" y="2920475"/>
            <a:ext cx="98559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6" name="Google Shape;476;p40"/>
          <p:cNvSpPr txBox="1">
            <a:spLocks noGrp="1"/>
          </p:cNvSpPr>
          <p:nvPr>
            <p:ph type="subTitle" idx="4294967295"/>
          </p:nvPr>
        </p:nvSpPr>
        <p:spPr>
          <a:xfrm>
            <a:off x="7438295" y="2963098"/>
            <a:ext cx="7740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17,6%</a:t>
            </a:r>
            <a:endParaRPr dirty="0"/>
          </a:p>
        </p:txBody>
      </p:sp>
      <p:sp>
        <p:nvSpPr>
          <p:cNvPr id="477" name="Google Shape;477;p40"/>
          <p:cNvSpPr txBox="1">
            <a:spLocks noGrp="1"/>
          </p:cNvSpPr>
          <p:nvPr>
            <p:ph type="subTitle" idx="4294967295"/>
          </p:nvPr>
        </p:nvSpPr>
        <p:spPr>
          <a:xfrm>
            <a:off x="7226669" y="2686949"/>
            <a:ext cx="9855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AP2</a:t>
            </a:r>
            <a:endParaRPr dirty="0"/>
          </a:p>
        </p:txBody>
      </p:sp>
      <p:sp>
        <p:nvSpPr>
          <p:cNvPr id="478" name="Google Shape;478;p40"/>
          <p:cNvSpPr txBox="1">
            <a:spLocks noGrp="1"/>
          </p:cNvSpPr>
          <p:nvPr>
            <p:ph type="subTitle" idx="4294967295"/>
          </p:nvPr>
        </p:nvSpPr>
        <p:spPr>
          <a:xfrm>
            <a:off x="4559250" y="3974150"/>
            <a:ext cx="3696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Das </a:t>
            </a:r>
            <a:r>
              <a:rPr lang="en" sz="1000" dirty="0">
                <a:solidFill>
                  <a:srgbClr val="DCAE52"/>
                </a:solidFill>
              </a:rPr>
              <a:t>Arbeitspaket 1</a:t>
            </a:r>
            <a:r>
              <a:rPr lang="en" sz="1000" dirty="0"/>
              <a:t> (“Wirtschatliche Analyse”) wurde </a:t>
            </a:r>
            <a:r>
              <a:rPr lang="en" sz="1000" dirty="0">
                <a:solidFill>
                  <a:srgbClr val="DCAE52"/>
                </a:solidFill>
              </a:rPr>
              <a:t>abgeschlossen</a:t>
            </a:r>
            <a:r>
              <a:rPr lang="en" sz="1000" dirty="0"/>
              <a:t>. Im nächsten Schritt erfolgt die “Explorative Datenanalyse”.</a:t>
            </a:r>
            <a:endParaRPr sz="1000" dirty="0"/>
          </a:p>
        </p:txBody>
      </p:sp>
      <p:sp>
        <p:nvSpPr>
          <p:cNvPr id="479" name="Google Shape;479;p40"/>
          <p:cNvSpPr txBox="1">
            <a:spLocks noGrp="1"/>
          </p:cNvSpPr>
          <p:nvPr>
            <p:ph type="subTitle" idx="4294967295"/>
          </p:nvPr>
        </p:nvSpPr>
        <p:spPr>
          <a:xfrm>
            <a:off x="1151077" y="117968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16.000 EURO</a:t>
            </a:r>
            <a:endParaRPr sz="2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0" name="Google Shape;480;p40"/>
          <p:cNvSpPr txBox="1">
            <a:spLocks noGrp="1"/>
          </p:cNvSpPr>
          <p:nvPr>
            <p:ph type="subTitle" idx="4294967295"/>
          </p:nvPr>
        </p:nvSpPr>
        <p:spPr>
          <a:xfrm>
            <a:off x="1151077" y="1535714"/>
            <a:ext cx="2349000" cy="2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verbraucht</a:t>
            </a:r>
            <a:endParaRPr dirty="0"/>
          </a:p>
        </p:txBody>
      </p:sp>
      <p:grpSp>
        <p:nvGrpSpPr>
          <p:cNvPr id="503" name="Google Shape;503;p40"/>
          <p:cNvGrpSpPr/>
          <p:nvPr/>
        </p:nvGrpSpPr>
        <p:grpSpPr>
          <a:xfrm>
            <a:off x="3097168" y="3850435"/>
            <a:ext cx="255086" cy="301685"/>
            <a:chOff x="8065100" y="2000174"/>
            <a:chExt cx="255086" cy="301685"/>
          </a:xfrm>
        </p:grpSpPr>
        <p:sp>
          <p:nvSpPr>
            <p:cNvPr id="504" name="Google Shape;504;p40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40"/>
          <p:cNvSpPr txBox="1">
            <a:spLocks noGrp="1"/>
          </p:cNvSpPr>
          <p:nvPr>
            <p:ph type="subTitle" idx="4294967295"/>
          </p:nvPr>
        </p:nvSpPr>
        <p:spPr>
          <a:xfrm>
            <a:off x="2338181" y="4221893"/>
            <a:ext cx="5517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0%</a:t>
            </a:r>
            <a:endParaRPr sz="1200" dirty="0"/>
          </a:p>
        </p:txBody>
      </p:sp>
      <p:sp>
        <p:nvSpPr>
          <p:cNvPr id="509" name="Google Shape;509;p40"/>
          <p:cNvSpPr txBox="1">
            <a:spLocks noGrp="1"/>
          </p:cNvSpPr>
          <p:nvPr>
            <p:ph type="subTitle" idx="4294967295"/>
          </p:nvPr>
        </p:nvSpPr>
        <p:spPr>
          <a:xfrm>
            <a:off x="1727449" y="4221893"/>
            <a:ext cx="5517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0%</a:t>
            </a:r>
            <a:endParaRPr sz="1200" dirty="0"/>
          </a:p>
        </p:txBody>
      </p:sp>
      <p:sp>
        <p:nvSpPr>
          <p:cNvPr id="510" name="Google Shape;510;p40"/>
          <p:cNvSpPr txBox="1">
            <a:spLocks noGrp="1"/>
          </p:cNvSpPr>
          <p:nvPr>
            <p:ph type="subTitle" idx="4294967295"/>
          </p:nvPr>
        </p:nvSpPr>
        <p:spPr>
          <a:xfrm>
            <a:off x="2948913" y="4221893"/>
            <a:ext cx="5517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0%</a:t>
            </a:r>
            <a:endParaRPr sz="1200" dirty="0"/>
          </a:p>
        </p:txBody>
      </p:sp>
      <p:sp>
        <p:nvSpPr>
          <p:cNvPr id="512" name="Google Shape;512;p40"/>
          <p:cNvSpPr/>
          <p:nvPr/>
        </p:nvSpPr>
        <p:spPr>
          <a:xfrm>
            <a:off x="1854047" y="2472618"/>
            <a:ext cx="298500" cy="125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2464754" y="2472618"/>
            <a:ext cx="298500" cy="125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3075461" y="2472618"/>
            <a:ext cx="298500" cy="125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294967295"/>
          </p:nvPr>
        </p:nvSpPr>
        <p:spPr>
          <a:xfrm>
            <a:off x="5107375" y="1219063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Gesamt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1" name="Google Shape;521;p40"/>
          <p:cNvSpPr txBox="1">
            <a:spLocks noGrp="1"/>
          </p:cNvSpPr>
          <p:nvPr>
            <p:ph type="subTitle" idx="4294967295"/>
          </p:nvPr>
        </p:nvSpPr>
        <p:spPr>
          <a:xfrm>
            <a:off x="1143281" y="2022754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Arbeitspakete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" name="Google Shape;509;p40">
            <a:extLst>
              <a:ext uri="{FF2B5EF4-FFF2-40B4-BE49-F238E27FC236}">
                <a16:creationId xmlns:a16="http://schemas.microsoft.com/office/drawing/2014/main" id="{02524B19-3D87-DA7C-1B32-059C8C69CE76}"/>
              </a:ext>
            </a:extLst>
          </p:cNvPr>
          <p:cNvSpPr txBox="1">
            <a:spLocks/>
          </p:cNvSpPr>
          <p:nvPr/>
        </p:nvSpPr>
        <p:spPr>
          <a:xfrm>
            <a:off x="1129949" y="4217606"/>
            <a:ext cx="5517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" sz="1200" dirty="0">
                <a:solidFill>
                  <a:srgbClr val="00B050"/>
                </a:solidFill>
              </a:rPr>
              <a:t>100%</a:t>
            </a:r>
          </a:p>
        </p:txBody>
      </p:sp>
      <p:grpSp>
        <p:nvGrpSpPr>
          <p:cNvPr id="69" name="Google Shape;511;p40">
            <a:extLst>
              <a:ext uri="{FF2B5EF4-FFF2-40B4-BE49-F238E27FC236}">
                <a16:creationId xmlns:a16="http://schemas.microsoft.com/office/drawing/2014/main" id="{10E73774-94EE-4392-F75F-E6C52900225F}"/>
              </a:ext>
            </a:extLst>
          </p:cNvPr>
          <p:cNvGrpSpPr/>
          <p:nvPr/>
        </p:nvGrpSpPr>
        <p:grpSpPr>
          <a:xfrm>
            <a:off x="1256547" y="2467160"/>
            <a:ext cx="298507" cy="1257871"/>
            <a:chOff x="1841443" y="2299604"/>
            <a:chExt cx="298507" cy="1257871"/>
          </a:xfrm>
        </p:grpSpPr>
        <p:sp>
          <p:nvSpPr>
            <p:cNvPr id="70" name="Google Shape;512;p40">
              <a:extLst>
                <a:ext uri="{FF2B5EF4-FFF2-40B4-BE49-F238E27FC236}">
                  <a16:creationId xmlns:a16="http://schemas.microsoft.com/office/drawing/2014/main" id="{F0CC2A9F-A86E-7258-8032-465FA1BFAB28}"/>
                </a:ext>
              </a:extLst>
            </p:cNvPr>
            <p:cNvSpPr/>
            <p:nvPr/>
          </p:nvSpPr>
          <p:spPr>
            <a:xfrm>
              <a:off x="1841443" y="2300775"/>
              <a:ext cx="298500" cy="1256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3;p40">
              <a:extLst>
                <a:ext uri="{FF2B5EF4-FFF2-40B4-BE49-F238E27FC236}">
                  <a16:creationId xmlns:a16="http://schemas.microsoft.com/office/drawing/2014/main" id="{944E2E6B-ABF8-C374-443F-599D510C6BD6}"/>
                </a:ext>
              </a:extLst>
            </p:cNvPr>
            <p:cNvSpPr/>
            <p:nvPr/>
          </p:nvSpPr>
          <p:spPr>
            <a:xfrm>
              <a:off x="1841450" y="2299604"/>
              <a:ext cx="298500" cy="1257821"/>
            </a:xfrm>
            <a:prstGeom prst="roundRect">
              <a:avLst>
                <a:gd name="adj" fmla="val 16667"/>
              </a:avLst>
            </a:pr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9440;p68">
            <a:extLst>
              <a:ext uri="{FF2B5EF4-FFF2-40B4-BE49-F238E27FC236}">
                <a16:creationId xmlns:a16="http://schemas.microsoft.com/office/drawing/2014/main" id="{6C07FFBE-7B44-AE4E-A101-880A39EE143B}"/>
              </a:ext>
            </a:extLst>
          </p:cNvPr>
          <p:cNvGrpSpPr/>
          <p:nvPr/>
        </p:nvGrpSpPr>
        <p:grpSpPr>
          <a:xfrm>
            <a:off x="1244841" y="3825937"/>
            <a:ext cx="316945" cy="316354"/>
            <a:chOff x="1421638" y="4125629"/>
            <a:chExt cx="374709" cy="374010"/>
          </a:xfrm>
          <a:solidFill>
            <a:srgbClr val="DCAE52"/>
          </a:solidFill>
        </p:grpSpPr>
        <p:sp>
          <p:nvSpPr>
            <p:cNvPr id="73" name="Google Shape;9441;p68">
              <a:extLst>
                <a:ext uri="{FF2B5EF4-FFF2-40B4-BE49-F238E27FC236}">
                  <a16:creationId xmlns:a16="http://schemas.microsoft.com/office/drawing/2014/main" id="{A8A9F242-E6CF-CC31-1054-4A4AB0B5391F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E2C9"/>
                </a:solidFill>
              </a:endParaRPr>
            </a:p>
          </p:txBody>
        </p:sp>
        <p:sp>
          <p:nvSpPr>
            <p:cNvPr id="74" name="Google Shape;9442;p68">
              <a:extLst>
                <a:ext uri="{FF2B5EF4-FFF2-40B4-BE49-F238E27FC236}">
                  <a16:creationId xmlns:a16="http://schemas.microsoft.com/office/drawing/2014/main" id="{6ED38B7A-D946-ABE0-3DE6-581850141798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E2C9"/>
                </a:solidFill>
              </a:endParaRPr>
            </a:p>
          </p:txBody>
        </p:sp>
      </p:grpSp>
      <p:sp>
        <p:nvSpPr>
          <p:cNvPr id="75" name="Google Shape;509;p40">
            <a:extLst>
              <a:ext uri="{FF2B5EF4-FFF2-40B4-BE49-F238E27FC236}">
                <a16:creationId xmlns:a16="http://schemas.microsoft.com/office/drawing/2014/main" id="{F1E4F3E5-53C0-891C-4BEF-AF3342F2D661}"/>
              </a:ext>
            </a:extLst>
          </p:cNvPr>
          <p:cNvSpPr txBox="1">
            <a:spLocks/>
          </p:cNvSpPr>
          <p:nvPr/>
        </p:nvSpPr>
        <p:spPr>
          <a:xfrm>
            <a:off x="1138129" y="3005730"/>
            <a:ext cx="5517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" sz="1200" dirty="0">
                <a:solidFill>
                  <a:srgbClr val="E9E2C9"/>
                </a:solidFill>
              </a:rPr>
              <a:t>1</a:t>
            </a:r>
          </a:p>
        </p:txBody>
      </p:sp>
      <p:sp>
        <p:nvSpPr>
          <p:cNvPr id="76" name="Google Shape;509;p40">
            <a:extLst>
              <a:ext uri="{FF2B5EF4-FFF2-40B4-BE49-F238E27FC236}">
                <a16:creationId xmlns:a16="http://schemas.microsoft.com/office/drawing/2014/main" id="{79282AA9-7B65-BAF6-86EA-A51372DA335F}"/>
              </a:ext>
            </a:extLst>
          </p:cNvPr>
          <p:cNvSpPr txBox="1">
            <a:spLocks/>
          </p:cNvSpPr>
          <p:nvPr/>
        </p:nvSpPr>
        <p:spPr>
          <a:xfrm>
            <a:off x="1733729" y="3000670"/>
            <a:ext cx="5517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" sz="1200" dirty="0">
                <a:solidFill>
                  <a:srgbClr val="E9E2C9"/>
                </a:solidFill>
              </a:rPr>
              <a:t>2</a:t>
            </a:r>
          </a:p>
        </p:txBody>
      </p:sp>
      <p:sp>
        <p:nvSpPr>
          <p:cNvPr id="77" name="Google Shape;509;p40">
            <a:extLst>
              <a:ext uri="{FF2B5EF4-FFF2-40B4-BE49-F238E27FC236}">
                <a16:creationId xmlns:a16="http://schemas.microsoft.com/office/drawing/2014/main" id="{E610F760-2DFC-C2F7-7105-3DEEFC6A9062}"/>
              </a:ext>
            </a:extLst>
          </p:cNvPr>
          <p:cNvSpPr txBox="1">
            <a:spLocks/>
          </p:cNvSpPr>
          <p:nvPr/>
        </p:nvSpPr>
        <p:spPr>
          <a:xfrm>
            <a:off x="2352663" y="3005730"/>
            <a:ext cx="5517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" sz="1200" dirty="0">
                <a:solidFill>
                  <a:srgbClr val="E9E2C9"/>
                </a:solidFill>
              </a:rPr>
              <a:t>3</a:t>
            </a:r>
          </a:p>
        </p:txBody>
      </p:sp>
      <p:sp>
        <p:nvSpPr>
          <p:cNvPr id="78" name="Google Shape;509;p40">
            <a:extLst>
              <a:ext uri="{FF2B5EF4-FFF2-40B4-BE49-F238E27FC236}">
                <a16:creationId xmlns:a16="http://schemas.microsoft.com/office/drawing/2014/main" id="{2F55B6F0-0869-591D-F728-80946FBD73D3}"/>
              </a:ext>
            </a:extLst>
          </p:cNvPr>
          <p:cNvSpPr txBox="1">
            <a:spLocks/>
          </p:cNvSpPr>
          <p:nvPr/>
        </p:nvSpPr>
        <p:spPr>
          <a:xfrm>
            <a:off x="2958731" y="2994598"/>
            <a:ext cx="5517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" sz="1200" dirty="0">
                <a:solidFill>
                  <a:srgbClr val="E9E2C9"/>
                </a:solidFill>
              </a:rPr>
              <a:t>4</a:t>
            </a:r>
          </a:p>
        </p:txBody>
      </p:sp>
      <p:grpSp>
        <p:nvGrpSpPr>
          <p:cNvPr id="79" name="Google Shape;9241;p68">
            <a:extLst>
              <a:ext uri="{FF2B5EF4-FFF2-40B4-BE49-F238E27FC236}">
                <a16:creationId xmlns:a16="http://schemas.microsoft.com/office/drawing/2014/main" id="{F44869A6-8EC5-0B28-1DDD-3F3DE349693F}"/>
              </a:ext>
            </a:extLst>
          </p:cNvPr>
          <p:cNvGrpSpPr/>
          <p:nvPr/>
        </p:nvGrpSpPr>
        <p:grpSpPr>
          <a:xfrm>
            <a:off x="1835602" y="3825886"/>
            <a:ext cx="333165" cy="318035"/>
            <a:chOff x="4126815" y="2760704"/>
            <a:chExt cx="380393" cy="363118"/>
          </a:xfrm>
          <a:solidFill>
            <a:srgbClr val="E9E2C9"/>
          </a:solidFill>
        </p:grpSpPr>
        <p:sp>
          <p:nvSpPr>
            <p:cNvPr id="80" name="Google Shape;9242;p68">
              <a:extLst>
                <a:ext uri="{FF2B5EF4-FFF2-40B4-BE49-F238E27FC236}">
                  <a16:creationId xmlns:a16="http://schemas.microsoft.com/office/drawing/2014/main" id="{3F885560-E975-E158-3E20-67A4A6299D04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243;p68">
              <a:extLst>
                <a:ext uri="{FF2B5EF4-FFF2-40B4-BE49-F238E27FC236}">
                  <a16:creationId xmlns:a16="http://schemas.microsoft.com/office/drawing/2014/main" id="{CEA5A7DB-288D-C8AB-2BBC-CAE7FB13C511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44;p68">
              <a:extLst>
                <a:ext uri="{FF2B5EF4-FFF2-40B4-BE49-F238E27FC236}">
                  <a16:creationId xmlns:a16="http://schemas.microsoft.com/office/drawing/2014/main" id="{D628955E-C6AC-ADE8-D937-51DE53C76D67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45;p68">
              <a:extLst>
                <a:ext uri="{FF2B5EF4-FFF2-40B4-BE49-F238E27FC236}">
                  <a16:creationId xmlns:a16="http://schemas.microsoft.com/office/drawing/2014/main" id="{C3A054E5-0596-7E0E-AD9A-735FB03ACF6D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9172;p68">
            <a:extLst>
              <a:ext uri="{FF2B5EF4-FFF2-40B4-BE49-F238E27FC236}">
                <a16:creationId xmlns:a16="http://schemas.microsoft.com/office/drawing/2014/main" id="{5158254A-5CB8-575E-87C2-1EA53DF5177A}"/>
              </a:ext>
            </a:extLst>
          </p:cNvPr>
          <p:cNvSpPr/>
          <p:nvPr/>
        </p:nvSpPr>
        <p:spPr>
          <a:xfrm>
            <a:off x="2452173" y="3825886"/>
            <a:ext cx="322899" cy="322584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E9E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E19161-7BF1-6461-D224-CE9183CD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351" y="1542411"/>
            <a:ext cx="2474881" cy="24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220038" y="2346984"/>
            <a:ext cx="470387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WIRTSCHAFTLICHE ANALYSE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2220039" y="3743231"/>
            <a:ext cx="4703869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Expertenschätzung, Bottom Up, Zielgruppenanalyse, Persona, SLA und SWOT</a:t>
            </a: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527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EXPERTENSCHÄTZUNG</a:t>
            </a:r>
            <a:endParaRPr b="1"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UMFANG</a:t>
            </a:r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4 Arbeitspakete mit diversen Unteraufgaben</a:t>
            </a:r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AUFWAND</a:t>
            </a:r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Aufwände ergeben sich aus Zeit- Kosten- und Personalaufwand</a:t>
            </a:r>
          </a:p>
        </p:txBody>
      </p:sp>
      <p:grpSp>
        <p:nvGrpSpPr>
          <p:cNvPr id="32" name="Google Shape;11293;p71">
            <a:extLst>
              <a:ext uri="{FF2B5EF4-FFF2-40B4-BE49-F238E27FC236}">
                <a16:creationId xmlns:a16="http://schemas.microsoft.com/office/drawing/2014/main" id="{573C550B-AE07-9FED-6F9E-4046912E17F5}"/>
              </a:ext>
            </a:extLst>
          </p:cNvPr>
          <p:cNvGrpSpPr/>
          <p:nvPr/>
        </p:nvGrpSpPr>
        <p:grpSpPr>
          <a:xfrm>
            <a:off x="3729617" y="1602422"/>
            <a:ext cx="1684765" cy="1941362"/>
            <a:chOff x="1293706" y="1999997"/>
            <a:chExt cx="274982" cy="316863"/>
          </a:xfrm>
          <a:solidFill>
            <a:srgbClr val="DCAE52"/>
          </a:solidFill>
        </p:grpSpPr>
        <p:sp>
          <p:nvSpPr>
            <p:cNvPr id="36" name="Google Shape;11297;p71">
              <a:extLst>
                <a:ext uri="{FF2B5EF4-FFF2-40B4-BE49-F238E27FC236}">
                  <a16:creationId xmlns:a16="http://schemas.microsoft.com/office/drawing/2014/main" id="{0ED5DBC2-B47F-B140-0437-9A882EEFB327}"/>
                </a:ext>
              </a:extLst>
            </p:cNvPr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98;p71">
              <a:extLst>
                <a:ext uri="{FF2B5EF4-FFF2-40B4-BE49-F238E27FC236}">
                  <a16:creationId xmlns:a16="http://schemas.microsoft.com/office/drawing/2014/main" id="{952DB7C4-0AE6-5BC9-63AB-9AF52FF676C0}"/>
                </a:ext>
              </a:extLst>
            </p:cNvPr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99;p71">
              <a:extLst>
                <a:ext uri="{FF2B5EF4-FFF2-40B4-BE49-F238E27FC236}">
                  <a16:creationId xmlns:a16="http://schemas.microsoft.com/office/drawing/2014/main" id="{F3756599-FF6D-2E09-2099-F9E0A7237342}"/>
                </a:ext>
              </a:extLst>
            </p:cNvPr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300;p71">
              <a:extLst>
                <a:ext uri="{FF2B5EF4-FFF2-40B4-BE49-F238E27FC236}">
                  <a16:creationId xmlns:a16="http://schemas.microsoft.com/office/drawing/2014/main" id="{1CAFA642-9B41-A9BE-C0FD-50F4D3E98499}"/>
                </a:ext>
              </a:extLst>
            </p:cNvPr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301;p71">
              <a:extLst>
                <a:ext uri="{FF2B5EF4-FFF2-40B4-BE49-F238E27FC236}">
                  <a16:creationId xmlns:a16="http://schemas.microsoft.com/office/drawing/2014/main" id="{4A62235F-6251-88B2-3192-109F95240874}"/>
                </a:ext>
              </a:extLst>
            </p:cNvPr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377;p33">
            <a:extLst>
              <a:ext uri="{FF2B5EF4-FFF2-40B4-BE49-F238E27FC236}">
                <a16:creationId xmlns:a16="http://schemas.microsoft.com/office/drawing/2014/main" id="{BFEE3827-F877-AB86-A96A-58B5C5A3435C}"/>
              </a:ext>
            </a:extLst>
          </p:cNvPr>
          <p:cNvSpPr txBox="1">
            <a:spLocks/>
          </p:cNvSpPr>
          <p:nvPr/>
        </p:nvSpPr>
        <p:spPr>
          <a:xfrm>
            <a:off x="3397475" y="3600934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rgbClr val="DCAE52"/>
                </a:solidFill>
              </a:rPr>
              <a:t>Moritz Müller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Erfahrungen aus einer Vielzahl an KI-Projekten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de-DE" dirty="0"/>
          </a:p>
        </p:txBody>
      </p:sp>
      <p:sp>
        <p:nvSpPr>
          <p:cNvPr id="42" name="Google Shape;377;p33">
            <a:extLst>
              <a:ext uri="{FF2B5EF4-FFF2-40B4-BE49-F238E27FC236}">
                <a16:creationId xmlns:a16="http://schemas.microsoft.com/office/drawing/2014/main" id="{45B3AD80-2F13-9703-2BC0-3B61DB490080}"/>
              </a:ext>
            </a:extLst>
          </p:cNvPr>
          <p:cNvSpPr txBox="1">
            <a:spLocks/>
          </p:cNvSpPr>
          <p:nvPr/>
        </p:nvSpPr>
        <p:spPr>
          <a:xfrm>
            <a:off x="2129057" y="922861"/>
            <a:ext cx="4758569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/>
              <a:t>Details der Schätzung sind dem Kosten- und Projektplan zu entnehmen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de-DE" dirty="0"/>
          </a:p>
        </p:txBody>
      </p:sp>
      <p:sp>
        <p:nvSpPr>
          <p:cNvPr id="43" name="Google Shape;9814;p69">
            <a:extLst>
              <a:ext uri="{FF2B5EF4-FFF2-40B4-BE49-F238E27FC236}">
                <a16:creationId xmlns:a16="http://schemas.microsoft.com/office/drawing/2014/main" id="{46E50539-D65B-2E9B-1FD2-86AF20A70D51}"/>
              </a:ext>
            </a:extLst>
          </p:cNvPr>
          <p:cNvSpPr/>
          <p:nvPr/>
        </p:nvSpPr>
        <p:spPr>
          <a:xfrm>
            <a:off x="1808837" y="2080705"/>
            <a:ext cx="365632" cy="363561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9433;p68">
            <a:extLst>
              <a:ext uri="{FF2B5EF4-FFF2-40B4-BE49-F238E27FC236}">
                <a16:creationId xmlns:a16="http://schemas.microsoft.com/office/drawing/2014/main" id="{A522EE5A-21AE-0956-4209-353324A6B2E9}"/>
              </a:ext>
            </a:extLst>
          </p:cNvPr>
          <p:cNvGrpSpPr/>
          <p:nvPr/>
        </p:nvGrpSpPr>
        <p:grpSpPr>
          <a:xfrm>
            <a:off x="6915705" y="2012866"/>
            <a:ext cx="451838" cy="431400"/>
            <a:chOff x="7390435" y="3680868"/>
            <a:chExt cx="372073" cy="355243"/>
          </a:xfrm>
          <a:solidFill>
            <a:srgbClr val="DCAE52"/>
          </a:solidFill>
        </p:grpSpPr>
        <p:sp>
          <p:nvSpPr>
            <p:cNvPr id="45" name="Google Shape;9434;p68">
              <a:extLst>
                <a:ext uri="{FF2B5EF4-FFF2-40B4-BE49-F238E27FC236}">
                  <a16:creationId xmlns:a16="http://schemas.microsoft.com/office/drawing/2014/main" id="{86E3F5D4-A3C1-FCDE-9ECF-D024C1C929A4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35;p68">
              <a:extLst>
                <a:ext uri="{FF2B5EF4-FFF2-40B4-BE49-F238E27FC236}">
                  <a16:creationId xmlns:a16="http://schemas.microsoft.com/office/drawing/2014/main" id="{3EE2B3D7-E315-D8B5-22F6-F70E05F50129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6;p68">
              <a:extLst>
                <a:ext uri="{FF2B5EF4-FFF2-40B4-BE49-F238E27FC236}">
                  <a16:creationId xmlns:a16="http://schemas.microsoft.com/office/drawing/2014/main" id="{157348CF-0FCF-DD39-E1DB-6EE74DE6755E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37;p68">
              <a:extLst>
                <a:ext uri="{FF2B5EF4-FFF2-40B4-BE49-F238E27FC236}">
                  <a16:creationId xmlns:a16="http://schemas.microsoft.com/office/drawing/2014/main" id="{22F6669B-06C0-28ED-C99D-CC3D96EE1C1C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8;p68">
              <a:extLst>
                <a:ext uri="{FF2B5EF4-FFF2-40B4-BE49-F238E27FC236}">
                  <a16:creationId xmlns:a16="http://schemas.microsoft.com/office/drawing/2014/main" id="{D234230C-E2CF-E448-D316-CBC4D1036132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39;p68">
              <a:extLst>
                <a:ext uri="{FF2B5EF4-FFF2-40B4-BE49-F238E27FC236}">
                  <a16:creationId xmlns:a16="http://schemas.microsoft.com/office/drawing/2014/main" id="{D617B742-CA3E-FFA3-C919-B6955A450A6D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11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6"/>
          <p:cNvSpPr txBox="1">
            <a:spLocks noGrp="1"/>
          </p:cNvSpPr>
          <p:nvPr>
            <p:ph type="title"/>
          </p:nvPr>
        </p:nvSpPr>
        <p:spPr>
          <a:xfrm>
            <a:off x="1600042" y="539500"/>
            <a:ext cx="5943917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AUFWANDSSCHÄTZUNG: BOTTOM UP</a:t>
            </a:r>
            <a:endParaRPr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719107B0-9C9A-172F-6AFA-439BDE7610EC}"/>
              </a:ext>
            </a:extLst>
          </p:cNvPr>
          <p:cNvSpPr/>
          <p:nvPr/>
        </p:nvSpPr>
        <p:spPr>
          <a:xfrm>
            <a:off x="536262" y="1153452"/>
            <a:ext cx="8040161" cy="3800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5" name="Google Shape;685;p50">
            <a:extLst>
              <a:ext uri="{FF2B5EF4-FFF2-40B4-BE49-F238E27FC236}">
                <a16:creationId xmlns:a16="http://schemas.microsoft.com/office/drawing/2014/main" id="{1CB93193-9026-9C71-FA60-D70A2C84C3FB}"/>
              </a:ext>
            </a:extLst>
          </p:cNvPr>
          <p:cNvSpPr/>
          <p:nvPr/>
        </p:nvSpPr>
        <p:spPr>
          <a:xfrm rot="5400000">
            <a:off x="2671759" y="-992718"/>
            <a:ext cx="3800481" cy="8071474"/>
          </a:xfrm>
          <a:custGeom>
            <a:avLst/>
            <a:gdLst/>
            <a:ahLst/>
            <a:cxnLst/>
            <a:rect l="l" t="t" r="r" b="b"/>
            <a:pathLst>
              <a:path w="47853" h="59330" extrusionOk="0">
                <a:moveTo>
                  <a:pt x="47852" y="59330"/>
                </a:moveTo>
                <a:lnTo>
                  <a:pt x="1" y="59330"/>
                </a:lnTo>
                <a:lnTo>
                  <a:pt x="1" y="1"/>
                </a:lnTo>
                <a:lnTo>
                  <a:pt x="47852" y="1"/>
                </a:lnTo>
                <a:close/>
                <a:moveTo>
                  <a:pt x="441" y="58877"/>
                </a:moveTo>
                <a:lnTo>
                  <a:pt x="47412" y="58877"/>
                </a:lnTo>
                <a:lnTo>
                  <a:pt x="47412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0550B7-E661-1734-C8D2-26182587FC46}"/>
              </a:ext>
            </a:extLst>
          </p:cNvPr>
          <p:cNvGrpSpPr/>
          <p:nvPr/>
        </p:nvGrpSpPr>
        <p:grpSpPr>
          <a:xfrm>
            <a:off x="1198299" y="2256301"/>
            <a:ext cx="1325562" cy="456556"/>
            <a:chOff x="2371937" y="2115194"/>
            <a:chExt cx="792184" cy="456556"/>
          </a:xfrm>
        </p:grpSpPr>
        <p:sp>
          <p:nvSpPr>
            <p:cNvPr id="25" name="Google Shape;686;p50">
              <a:extLst>
                <a:ext uri="{FF2B5EF4-FFF2-40B4-BE49-F238E27FC236}">
                  <a16:creationId xmlns:a16="http://schemas.microsoft.com/office/drawing/2014/main" id="{DE0C231E-AF75-6B55-71AF-FD4945AB2075}"/>
                </a:ext>
              </a:extLst>
            </p:cNvPr>
            <p:cNvSpPr/>
            <p:nvPr/>
          </p:nvSpPr>
          <p:spPr>
            <a:xfrm rot="5400000">
              <a:off x="2539754" y="1947383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9;p50">
              <a:extLst>
                <a:ext uri="{FF2B5EF4-FFF2-40B4-BE49-F238E27FC236}">
                  <a16:creationId xmlns:a16="http://schemas.microsoft.com/office/drawing/2014/main" id="{74DA04B8-1DFB-2135-12AF-9F46F26B3A03}"/>
                </a:ext>
              </a:extLst>
            </p:cNvPr>
            <p:cNvSpPr txBox="1">
              <a:spLocks/>
            </p:cNvSpPr>
            <p:nvPr/>
          </p:nvSpPr>
          <p:spPr>
            <a:xfrm>
              <a:off x="2371937" y="2115194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900" b="1" dirty="0"/>
                <a:t>Wirtschaftliche </a:t>
              </a:r>
            </a:p>
            <a:p>
              <a:pPr marL="0" indent="0" algn="ctr">
                <a:buFont typeface="Montserrat"/>
                <a:buNone/>
              </a:pPr>
              <a:r>
                <a:rPr lang="de-DE" sz="900" b="1" dirty="0"/>
                <a:t>Analyse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9AF3600-3E3A-56A8-B8DF-34AF8723147A}"/>
              </a:ext>
            </a:extLst>
          </p:cNvPr>
          <p:cNvGrpSpPr/>
          <p:nvPr/>
        </p:nvGrpSpPr>
        <p:grpSpPr>
          <a:xfrm>
            <a:off x="3009347" y="2255865"/>
            <a:ext cx="1319909" cy="456552"/>
            <a:chOff x="3534990" y="2115197"/>
            <a:chExt cx="792184" cy="456552"/>
          </a:xfrm>
        </p:grpSpPr>
        <p:sp>
          <p:nvSpPr>
            <p:cNvPr id="26" name="Google Shape;686;p50">
              <a:extLst>
                <a:ext uri="{FF2B5EF4-FFF2-40B4-BE49-F238E27FC236}">
                  <a16:creationId xmlns:a16="http://schemas.microsoft.com/office/drawing/2014/main" id="{0FE7C577-8DC1-DBB9-296B-720BCDC403E3}"/>
                </a:ext>
              </a:extLst>
            </p:cNvPr>
            <p:cNvSpPr/>
            <p:nvPr/>
          </p:nvSpPr>
          <p:spPr>
            <a:xfrm rot="5400000">
              <a:off x="3702807" y="1947382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9;p50">
              <a:extLst>
                <a:ext uri="{FF2B5EF4-FFF2-40B4-BE49-F238E27FC236}">
                  <a16:creationId xmlns:a16="http://schemas.microsoft.com/office/drawing/2014/main" id="{C659C106-15B8-7679-4CD5-F901D71396BA}"/>
                </a:ext>
              </a:extLst>
            </p:cNvPr>
            <p:cNvSpPr txBox="1">
              <a:spLocks/>
            </p:cNvSpPr>
            <p:nvPr/>
          </p:nvSpPr>
          <p:spPr>
            <a:xfrm>
              <a:off x="3534990" y="2115197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900" b="1" dirty="0"/>
                <a:t>Explorative</a:t>
              </a:r>
            </a:p>
            <a:p>
              <a:pPr marL="0" indent="0" algn="ctr">
                <a:buFont typeface="Montserrat"/>
                <a:buNone/>
              </a:pPr>
              <a:r>
                <a:rPr lang="de-DE" sz="900" b="1" dirty="0"/>
                <a:t>Datenanalyse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2E7B72-BA7B-BA77-828B-FE22261597BA}"/>
              </a:ext>
            </a:extLst>
          </p:cNvPr>
          <p:cNvGrpSpPr/>
          <p:nvPr/>
        </p:nvGrpSpPr>
        <p:grpSpPr>
          <a:xfrm>
            <a:off x="4814746" y="2260328"/>
            <a:ext cx="1319907" cy="456552"/>
            <a:chOff x="4698044" y="2115196"/>
            <a:chExt cx="792183" cy="456552"/>
          </a:xfrm>
        </p:grpSpPr>
        <p:sp>
          <p:nvSpPr>
            <p:cNvPr id="27" name="Google Shape;686;p50">
              <a:extLst>
                <a:ext uri="{FF2B5EF4-FFF2-40B4-BE49-F238E27FC236}">
                  <a16:creationId xmlns:a16="http://schemas.microsoft.com/office/drawing/2014/main" id="{E39B6D9D-BBC1-FD65-70CF-6FB993119570}"/>
                </a:ext>
              </a:extLst>
            </p:cNvPr>
            <p:cNvSpPr/>
            <p:nvPr/>
          </p:nvSpPr>
          <p:spPr>
            <a:xfrm rot="5400000">
              <a:off x="4865860" y="1947381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9;p50">
              <a:extLst>
                <a:ext uri="{FF2B5EF4-FFF2-40B4-BE49-F238E27FC236}">
                  <a16:creationId xmlns:a16="http://schemas.microsoft.com/office/drawing/2014/main" id="{EEB2FF79-225D-E16E-9FCD-BE73F79F42AC}"/>
                </a:ext>
              </a:extLst>
            </p:cNvPr>
            <p:cNvSpPr txBox="1">
              <a:spLocks/>
            </p:cNvSpPr>
            <p:nvPr/>
          </p:nvSpPr>
          <p:spPr>
            <a:xfrm>
              <a:off x="4698044" y="2115196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900" b="1" dirty="0"/>
                <a:t>Konzept und</a:t>
              </a:r>
            </a:p>
            <a:p>
              <a:pPr marL="0" indent="0" algn="ctr">
                <a:buFont typeface="Montserrat"/>
                <a:buNone/>
              </a:pPr>
              <a:r>
                <a:rPr lang="de-DE" sz="900" b="1" dirty="0"/>
                <a:t>Modell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8AFCF67-4401-E83A-0E3C-FDA308516F8F}"/>
              </a:ext>
            </a:extLst>
          </p:cNvPr>
          <p:cNvGrpSpPr/>
          <p:nvPr/>
        </p:nvGrpSpPr>
        <p:grpSpPr>
          <a:xfrm>
            <a:off x="6620141" y="2256301"/>
            <a:ext cx="1319907" cy="456553"/>
            <a:chOff x="5861097" y="2115195"/>
            <a:chExt cx="792183" cy="456553"/>
          </a:xfrm>
        </p:grpSpPr>
        <p:sp>
          <p:nvSpPr>
            <p:cNvPr id="28" name="Google Shape;686;p50">
              <a:extLst>
                <a:ext uri="{FF2B5EF4-FFF2-40B4-BE49-F238E27FC236}">
                  <a16:creationId xmlns:a16="http://schemas.microsoft.com/office/drawing/2014/main" id="{FA247AFB-36DE-7EEB-69A1-C49112625369}"/>
                </a:ext>
              </a:extLst>
            </p:cNvPr>
            <p:cNvSpPr/>
            <p:nvPr/>
          </p:nvSpPr>
          <p:spPr>
            <a:xfrm rot="5400000">
              <a:off x="6028913" y="1947381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9;p50">
              <a:extLst>
                <a:ext uri="{FF2B5EF4-FFF2-40B4-BE49-F238E27FC236}">
                  <a16:creationId xmlns:a16="http://schemas.microsoft.com/office/drawing/2014/main" id="{67114498-9612-28CA-80F7-F07A8CFC49BC}"/>
                </a:ext>
              </a:extLst>
            </p:cNvPr>
            <p:cNvSpPr txBox="1">
              <a:spLocks/>
            </p:cNvSpPr>
            <p:nvPr/>
          </p:nvSpPr>
          <p:spPr>
            <a:xfrm>
              <a:off x="5861097" y="2115195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900" b="1" dirty="0"/>
                <a:t>Implementierung und Nachbesserung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379C686-2875-6806-DC9A-EAB74C2FAEB2}"/>
              </a:ext>
            </a:extLst>
          </p:cNvPr>
          <p:cNvGrpSpPr/>
          <p:nvPr/>
        </p:nvGrpSpPr>
        <p:grpSpPr>
          <a:xfrm>
            <a:off x="4003901" y="1326540"/>
            <a:ext cx="1135089" cy="702717"/>
            <a:chOff x="3884733" y="1167099"/>
            <a:chExt cx="1135089" cy="702717"/>
          </a:xfrm>
        </p:grpSpPr>
        <p:sp>
          <p:nvSpPr>
            <p:cNvPr id="37" name="Google Shape;685;p50">
              <a:extLst>
                <a:ext uri="{FF2B5EF4-FFF2-40B4-BE49-F238E27FC236}">
                  <a16:creationId xmlns:a16="http://schemas.microsoft.com/office/drawing/2014/main" id="{D29D1C36-B8A8-A320-DD80-39809F3BE74C}"/>
                </a:ext>
              </a:extLst>
            </p:cNvPr>
            <p:cNvSpPr/>
            <p:nvPr/>
          </p:nvSpPr>
          <p:spPr>
            <a:xfrm rot="5400000">
              <a:off x="4126063" y="976057"/>
              <a:ext cx="653537" cy="1133981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99;p50">
              <a:extLst>
                <a:ext uri="{FF2B5EF4-FFF2-40B4-BE49-F238E27FC236}">
                  <a16:creationId xmlns:a16="http://schemas.microsoft.com/office/drawing/2014/main" id="{703EF275-AF4B-997A-DA10-90059439563B}"/>
                </a:ext>
              </a:extLst>
            </p:cNvPr>
            <p:cNvSpPr txBox="1">
              <a:spLocks/>
            </p:cNvSpPr>
            <p:nvPr/>
          </p:nvSpPr>
          <p:spPr>
            <a:xfrm>
              <a:off x="3884733" y="1167099"/>
              <a:ext cx="1133982" cy="653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1200" b="1" dirty="0"/>
                <a:t>Projekt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9C05B6C-5FB0-875E-08EA-8DC19BD5638F}"/>
              </a:ext>
            </a:extLst>
          </p:cNvPr>
          <p:cNvGrpSpPr/>
          <p:nvPr/>
        </p:nvGrpSpPr>
        <p:grpSpPr>
          <a:xfrm>
            <a:off x="1198302" y="2884731"/>
            <a:ext cx="1325562" cy="207954"/>
            <a:chOff x="2638546" y="4282942"/>
            <a:chExt cx="792183" cy="456553"/>
          </a:xfrm>
        </p:grpSpPr>
        <p:sp>
          <p:nvSpPr>
            <p:cNvPr id="39" name="Google Shape;686;p50">
              <a:extLst>
                <a:ext uri="{FF2B5EF4-FFF2-40B4-BE49-F238E27FC236}">
                  <a16:creationId xmlns:a16="http://schemas.microsoft.com/office/drawing/2014/main" id="{B00B64B0-605B-B8A2-A736-58FD0BD28178}"/>
                </a:ext>
              </a:extLst>
            </p:cNvPr>
            <p:cNvSpPr/>
            <p:nvPr/>
          </p:nvSpPr>
          <p:spPr>
            <a:xfrm rot="5400000">
              <a:off x="2806362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9;p50">
              <a:extLst>
                <a:ext uri="{FF2B5EF4-FFF2-40B4-BE49-F238E27FC236}">
                  <a16:creationId xmlns:a16="http://schemas.microsoft.com/office/drawing/2014/main" id="{70AE9D59-44F2-7BAD-6536-88CE967EA219}"/>
                </a:ext>
              </a:extLst>
            </p:cNvPr>
            <p:cNvSpPr txBox="1">
              <a:spLocks/>
            </p:cNvSpPr>
            <p:nvPr/>
          </p:nvSpPr>
          <p:spPr>
            <a:xfrm>
              <a:off x="2638546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Business Parameter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609338D9-69E8-D9AF-0F60-CDA9ACB54707}"/>
              </a:ext>
            </a:extLst>
          </p:cNvPr>
          <p:cNvGrpSpPr/>
          <p:nvPr/>
        </p:nvGrpSpPr>
        <p:grpSpPr>
          <a:xfrm>
            <a:off x="1198301" y="3210376"/>
            <a:ext cx="1325563" cy="207955"/>
            <a:chOff x="3534990" y="4282942"/>
            <a:chExt cx="792183" cy="456553"/>
          </a:xfrm>
        </p:grpSpPr>
        <p:sp>
          <p:nvSpPr>
            <p:cNvPr id="41" name="Google Shape;686;p50">
              <a:extLst>
                <a:ext uri="{FF2B5EF4-FFF2-40B4-BE49-F238E27FC236}">
                  <a16:creationId xmlns:a16="http://schemas.microsoft.com/office/drawing/2014/main" id="{6C0A8DA1-D838-78EF-99EF-CBC0370B52E6}"/>
                </a:ext>
              </a:extLst>
            </p:cNvPr>
            <p:cNvSpPr/>
            <p:nvPr/>
          </p:nvSpPr>
          <p:spPr>
            <a:xfrm rot="5400000">
              <a:off x="3702806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9;p50">
              <a:extLst>
                <a:ext uri="{FF2B5EF4-FFF2-40B4-BE49-F238E27FC236}">
                  <a16:creationId xmlns:a16="http://schemas.microsoft.com/office/drawing/2014/main" id="{4E7F96D5-4A1A-4593-05EA-304F86B12584}"/>
                </a:ext>
              </a:extLst>
            </p:cNvPr>
            <p:cNvSpPr txBox="1">
              <a:spLocks/>
            </p:cNvSpPr>
            <p:nvPr/>
          </p:nvSpPr>
          <p:spPr>
            <a:xfrm>
              <a:off x="3534990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Experten-schätzung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3C0FCBF-491D-5225-195D-1469C1349957}"/>
              </a:ext>
            </a:extLst>
          </p:cNvPr>
          <p:cNvGrpSpPr/>
          <p:nvPr/>
        </p:nvGrpSpPr>
        <p:grpSpPr>
          <a:xfrm>
            <a:off x="1198300" y="3536022"/>
            <a:ext cx="1325564" cy="207956"/>
            <a:chOff x="4431434" y="4282940"/>
            <a:chExt cx="792183" cy="456553"/>
          </a:xfrm>
        </p:grpSpPr>
        <p:sp>
          <p:nvSpPr>
            <p:cNvPr id="43" name="Google Shape;686;p50">
              <a:extLst>
                <a:ext uri="{FF2B5EF4-FFF2-40B4-BE49-F238E27FC236}">
                  <a16:creationId xmlns:a16="http://schemas.microsoft.com/office/drawing/2014/main" id="{A634659E-7A61-ECE0-7480-04C1F3464D54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9;p50">
              <a:extLst>
                <a:ext uri="{FF2B5EF4-FFF2-40B4-BE49-F238E27FC236}">
                  <a16:creationId xmlns:a16="http://schemas.microsoft.com/office/drawing/2014/main" id="{DDF64798-9033-0AD1-7151-55D22B32BFAD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Bottom UP Methode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2E40852-1D45-3028-A0B2-39C38357AEB5}"/>
              </a:ext>
            </a:extLst>
          </p:cNvPr>
          <p:cNvGrpSpPr/>
          <p:nvPr/>
        </p:nvGrpSpPr>
        <p:grpSpPr>
          <a:xfrm>
            <a:off x="1198300" y="3861669"/>
            <a:ext cx="1325564" cy="207956"/>
            <a:chOff x="4431434" y="4282940"/>
            <a:chExt cx="792183" cy="456553"/>
          </a:xfrm>
        </p:grpSpPr>
        <p:sp>
          <p:nvSpPr>
            <p:cNvPr id="67" name="Google Shape;686;p50">
              <a:extLst>
                <a:ext uri="{FF2B5EF4-FFF2-40B4-BE49-F238E27FC236}">
                  <a16:creationId xmlns:a16="http://schemas.microsoft.com/office/drawing/2014/main" id="{03D2E584-4A75-E983-0700-243BFAA12708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99;p50">
              <a:extLst>
                <a:ext uri="{FF2B5EF4-FFF2-40B4-BE49-F238E27FC236}">
                  <a16:creationId xmlns:a16="http://schemas.microsoft.com/office/drawing/2014/main" id="{FA2585D3-59F7-6C2E-B14C-0F34A57DC87E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SWOT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5560EF3-1907-E748-47B8-79546ABD633F}"/>
              </a:ext>
            </a:extLst>
          </p:cNvPr>
          <p:cNvGrpSpPr/>
          <p:nvPr/>
        </p:nvGrpSpPr>
        <p:grpSpPr>
          <a:xfrm>
            <a:off x="1198300" y="4187316"/>
            <a:ext cx="1325564" cy="207956"/>
            <a:chOff x="4431434" y="4282940"/>
            <a:chExt cx="792183" cy="456553"/>
          </a:xfrm>
        </p:grpSpPr>
        <p:sp>
          <p:nvSpPr>
            <p:cNvPr id="70" name="Google Shape;686;p50">
              <a:extLst>
                <a:ext uri="{FF2B5EF4-FFF2-40B4-BE49-F238E27FC236}">
                  <a16:creationId xmlns:a16="http://schemas.microsoft.com/office/drawing/2014/main" id="{56CDB4F5-197F-879D-6442-69FC05A99637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99;p50">
              <a:extLst>
                <a:ext uri="{FF2B5EF4-FFF2-40B4-BE49-F238E27FC236}">
                  <a16:creationId xmlns:a16="http://schemas.microsoft.com/office/drawing/2014/main" id="{7AF1B2D6-0F2F-B8F5-1FB3-7374BE4451E8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SLA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02DEC304-798C-39CE-F4AD-4889BD9D5DB3}"/>
              </a:ext>
            </a:extLst>
          </p:cNvPr>
          <p:cNvGrpSpPr/>
          <p:nvPr/>
        </p:nvGrpSpPr>
        <p:grpSpPr>
          <a:xfrm>
            <a:off x="1198300" y="4512964"/>
            <a:ext cx="1325564" cy="207956"/>
            <a:chOff x="4431434" y="4282940"/>
            <a:chExt cx="792183" cy="456553"/>
          </a:xfrm>
        </p:grpSpPr>
        <p:sp>
          <p:nvSpPr>
            <p:cNvPr id="73" name="Google Shape;686;p50">
              <a:extLst>
                <a:ext uri="{FF2B5EF4-FFF2-40B4-BE49-F238E27FC236}">
                  <a16:creationId xmlns:a16="http://schemas.microsoft.com/office/drawing/2014/main" id="{5A4D7496-2C6D-D2F0-3721-44D6615D6BA5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99;p50">
              <a:extLst>
                <a:ext uri="{FF2B5EF4-FFF2-40B4-BE49-F238E27FC236}">
                  <a16:creationId xmlns:a16="http://schemas.microsoft.com/office/drawing/2014/main" id="{F36CF462-8236-D21C-3651-71359C94B8BB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Zielgruppen Analyse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EAB0C279-2291-A117-146E-D6CFC4C4C6EF}"/>
              </a:ext>
            </a:extLst>
          </p:cNvPr>
          <p:cNvGrpSpPr/>
          <p:nvPr/>
        </p:nvGrpSpPr>
        <p:grpSpPr>
          <a:xfrm>
            <a:off x="3009349" y="2887444"/>
            <a:ext cx="1325562" cy="207954"/>
            <a:chOff x="2638546" y="4282942"/>
            <a:chExt cx="792183" cy="456553"/>
          </a:xfrm>
        </p:grpSpPr>
        <p:sp>
          <p:nvSpPr>
            <p:cNvPr id="76" name="Google Shape;686;p50">
              <a:extLst>
                <a:ext uri="{FF2B5EF4-FFF2-40B4-BE49-F238E27FC236}">
                  <a16:creationId xmlns:a16="http://schemas.microsoft.com/office/drawing/2014/main" id="{5FE93809-6088-1007-6DB2-18DC1CC8D7D8}"/>
                </a:ext>
              </a:extLst>
            </p:cNvPr>
            <p:cNvSpPr/>
            <p:nvPr/>
          </p:nvSpPr>
          <p:spPr>
            <a:xfrm rot="5400000">
              <a:off x="2806362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99;p50">
              <a:extLst>
                <a:ext uri="{FF2B5EF4-FFF2-40B4-BE49-F238E27FC236}">
                  <a16:creationId xmlns:a16="http://schemas.microsoft.com/office/drawing/2014/main" id="{AF1ECE56-3351-5C23-606C-738453FD6E16}"/>
                </a:ext>
              </a:extLst>
            </p:cNvPr>
            <p:cNvSpPr txBox="1">
              <a:spLocks/>
            </p:cNvSpPr>
            <p:nvPr/>
          </p:nvSpPr>
          <p:spPr>
            <a:xfrm>
              <a:off x="2638546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Verteilung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6208A93-8C64-DECA-BF34-0D0929EA600D}"/>
              </a:ext>
            </a:extLst>
          </p:cNvPr>
          <p:cNvGrpSpPr/>
          <p:nvPr/>
        </p:nvGrpSpPr>
        <p:grpSpPr>
          <a:xfrm>
            <a:off x="3009348" y="3213089"/>
            <a:ext cx="1325563" cy="207955"/>
            <a:chOff x="3534990" y="4282942"/>
            <a:chExt cx="792183" cy="456553"/>
          </a:xfrm>
        </p:grpSpPr>
        <p:sp>
          <p:nvSpPr>
            <p:cNvPr id="79" name="Google Shape;686;p50">
              <a:extLst>
                <a:ext uri="{FF2B5EF4-FFF2-40B4-BE49-F238E27FC236}">
                  <a16:creationId xmlns:a16="http://schemas.microsoft.com/office/drawing/2014/main" id="{9DEB84B4-53DF-8209-79DE-512A90B3A487}"/>
                </a:ext>
              </a:extLst>
            </p:cNvPr>
            <p:cNvSpPr/>
            <p:nvPr/>
          </p:nvSpPr>
          <p:spPr>
            <a:xfrm rot="5400000">
              <a:off x="3702806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99;p50">
              <a:extLst>
                <a:ext uri="{FF2B5EF4-FFF2-40B4-BE49-F238E27FC236}">
                  <a16:creationId xmlns:a16="http://schemas.microsoft.com/office/drawing/2014/main" id="{A2B08CB5-65CC-9204-558C-D9500E4B4C44}"/>
                </a:ext>
              </a:extLst>
            </p:cNvPr>
            <p:cNvSpPr txBox="1">
              <a:spLocks/>
            </p:cNvSpPr>
            <p:nvPr/>
          </p:nvSpPr>
          <p:spPr>
            <a:xfrm>
              <a:off x="3534990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Korrelation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2FA9EED7-48E0-E64E-889B-63513D429179}"/>
              </a:ext>
            </a:extLst>
          </p:cNvPr>
          <p:cNvGrpSpPr/>
          <p:nvPr/>
        </p:nvGrpSpPr>
        <p:grpSpPr>
          <a:xfrm>
            <a:off x="3009347" y="3538735"/>
            <a:ext cx="1325564" cy="207956"/>
            <a:chOff x="4431434" y="4282940"/>
            <a:chExt cx="792183" cy="456553"/>
          </a:xfrm>
        </p:grpSpPr>
        <p:sp>
          <p:nvSpPr>
            <p:cNvPr id="82" name="Google Shape;686;p50">
              <a:extLst>
                <a:ext uri="{FF2B5EF4-FFF2-40B4-BE49-F238E27FC236}">
                  <a16:creationId xmlns:a16="http://schemas.microsoft.com/office/drawing/2014/main" id="{0A4F147D-DBF8-9FBD-4FCF-D57FA7B5BFD6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99;p50">
              <a:extLst>
                <a:ext uri="{FF2B5EF4-FFF2-40B4-BE49-F238E27FC236}">
                  <a16:creationId xmlns:a16="http://schemas.microsoft.com/office/drawing/2014/main" id="{E4DDA35B-C4DB-071E-B1E4-8B09EC723DE0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Clustering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E602B33-53C1-58A2-4D69-5AF36E68B711}"/>
              </a:ext>
            </a:extLst>
          </p:cNvPr>
          <p:cNvGrpSpPr/>
          <p:nvPr/>
        </p:nvGrpSpPr>
        <p:grpSpPr>
          <a:xfrm>
            <a:off x="3009347" y="3864382"/>
            <a:ext cx="1325564" cy="207956"/>
            <a:chOff x="4431434" y="4282940"/>
            <a:chExt cx="792183" cy="456553"/>
          </a:xfrm>
        </p:grpSpPr>
        <p:sp>
          <p:nvSpPr>
            <p:cNvPr id="85" name="Google Shape;686;p50">
              <a:extLst>
                <a:ext uri="{FF2B5EF4-FFF2-40B4-BE49-F238E27FC236}">
                  <a16:creationId xmlns:a16="http://schemas.microsoft.com/office/drawing/2014/main" id="{106EB1A0-B9D7-7758-BAF6-4C123F18EBF2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99;p50">
              <a:extLst>
                <a:ext uri="{FF2B5EF4-FFF2-40B4-BE49-F238E27FC236}">
                  <a16:creationId xmlns:a16="http://schemas.microsoft.com/office/drawing/2014/main" id="{7ABBEB5F-8B24-357E-5280-F8374822ACC6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Spezifische Analysen</a:t>
              </a:r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7AB82A78-1622-96EE-B391-9137C188CBD4}"/>
              </a:ext>
            </a:extLst>
          </p:cNvPr>
          <p:cNvGrpSpPr/>
          <p:nvPr/>
        </p:nvGrpSpPr>
        <p:grpSpPr>
          <a:xfrm>
            <a:off x="3009345" y="4185105"/>
            <a:ext cx="1325564" cy="207956"/>
            <a:chOff x="4431434" y="4282940"/>
            <a:chExt cx="792183" cy="456553"/>
          </a:xfrm>
        </p:grpSpPr>
        <p:sp>
          <p:nvSpPr>
            <p:cNvPr id="88" name="Google Shape;686;p50">
              <a:extLst>
                <a:ext uri="{FF2B5EF4-FFF2-40B4-BE49-F238E27FC236}">
                  <a16:creationId xmlns:a16="http://schemas.microsoft.com/office/drawing/2014/main" id="{8AACCF8C-E69F-201D-C35D-B5A95E86C1C5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99;p50">
              <a:extLst>
                <a:ext uri="{FF2B5EF4-FFF2-40B4-BE49-F238E27FC236}">
                  <a16:creationId xmlns:a16="http://schemas.microsoft.com/office/drawing/2014/main" id="{4F630E0C-1999-FA31-A2B6-CAC2DFAFCBD9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Visualisierung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FD82DDB8-9A07-887A-E8CA-263F1B53F561}"/>
              </a:ext>
            </a:extLst>
          </p:cNvPr>
          <p:cNvGrpSpPr/>
          <p:nvPr/>
        </p:nvGrpSpPr>
        <p:grpSpPr>
          <a:xfrm>
            <a:off x="4820393" y="2884730"/>
            <a:ext cx="1325562" cy="207954"/>
            <a:chOff x="2638546" y="4282942"/>
            <a:chExt cx="792183" cy="456553"/>
          </a:xfrm>
        </p:grpSpPr>
        <p:sp>
          <p:nvSpPr>
            <p:cNvPr id="109" name="Google Shape;686;p50">
              <a:extLst>
                <a:ext uri="{FF2B5EF4-FFF2-40B4-BE49-F238E27FC236}">
                  <a16:creationId xmlns:a16="http://schemas.microsoft.com/office/drawing/2014/main" id="{9A6F3F93-DB2F-069F-91BC-3D5328054CC0}"/>
                </a:ext>
              </a:extLst>
            </p:cNvPr>
            <p:cNvSpPr/>
            <p:nvPr/>
          </p:nvSpPr>
          <p:spPr>
            <a:xfrm rot="5400000">
              <a:off x="2806362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99;p50">
              <a:extLst>
                <a:ext uri="{FF2B5EF4-FFF2-40B4-BE49-F238E27FC236}">
                  <a16:creationId xmlns:a16="http://schemas.microsoft.com/office/drawing/2014/main" id="{29AAD453-DB5C-181E-E0F1-36FDE6D264C3}"/>
                </a:ext>
              </a:extLst>
            </p:cNvPr>
            <p:cNvSpPr txBox="1">
              <a:spLocks/>
            </p:cNvSpPr>
            <p:nvPr/>
          </p:nvSpPr>
          <p:spPr>
            <a:xfrm>
              <a:off x="2638546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Modellierung</a:t>
              </a:r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C217FDD2-5583-87BC-93BD-9CA5F61E8C04}"/>
              </a:ext>
            </a:extLst>
          </p:cNvPr>
          <p:cNvGrpSpPr/>
          <p:nvPr/>
        </p:nvGrpSpPr>
        <p:grpSpPr>
          <a:xfrm>
            <a:off x="4820392" y="3210375"/>
            <a:ext cx="1325563" cy="207955"/>
            <a:chOff x="3534990" y="4282942"/>
            <a:chExt cx="792183" cy="456553"/>
          </a:xfrm>
        </p:grpSpPr>
        <p:sp>
          <p:nvSpPr>
            <p:cNvPr id="112" name="Google Shape;686;p50">
              <a:extLst>
                <a:ext uri="{FF2B5EF4-FFF2-40B4-BE49-F238E27FC236}">
                  <a16:creationId xmlns:a16="http://schemas.microsoft.com/office/drawing/2014/main" id="{2611DE24-A9B7-64E3-D38C-9E45D3D78D91}"/>
                </a:ext>
              </a:extLst>
            </p:cNvPr>
            <p:cNvSpPr/>
            <p:nvPr/>
          </p:nvSpPr>
          <p:spPr>
            <a:xfrm rot="5400000">
              <a:off x="3702806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99;p50">
              <a:extLst>
                <a:ext uri="{FF2B5EF4-FFF2-40B4-BE49-F238E27FC236}">
                  <a16:creationId xmlns:a16="http://schemas.microsoft.com/office/drawing/2014/main" id="{E61238D0-F44C-53FA-BBA6-70CD5EB18773}"/>
                </a:ext>
              </a:extLst>
            </p:cNvPr>
            <p:cNvSpPr txBox="1">
              <a:spLocks/>
            </p:cNvSpPr>
            <p:nvPr/>
          </p:nvSpPr>
          <p:spPr>
            <a:xfrm>
              <a:off x="3534990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Parameterdefinition</a:t>
              </a:r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74A9C6F9-57E7-6907-F92C-1D67BB1E069A}"/>
              </a:ext>
            </a:extLst>
          </p:cNvPr>
          <p:cNvGrpSpPr/>
          <p:nvPr/>
        </p:nvGrpSpPr>
        <p:grpSpPr>
          <a:xfrm>
            <a:off x="4820391" y="3536021"/>
            <a:ext cx="1325564" cy="207956"/>
            <a:chOff x="4431434" y="4282940"/>
            <a:chExt cx="792183" cy="456553"/>
          </a:xfrm>
        </p:grpSpPr>
        <p:sp>
          <p:nvSpPr>
            <p:cNvPr id="115" name="Google Shape;686;p50">
              <a:extLst>
                <a:ext uri="{FF2B5EF4-FFF2-40B4-BE49-F238E27FC236}">
                  <a16:creationId xmlns:a16="http://schemas.microsoft.com/office/drawing/2014/main" id="{6569D3FC-330E-337E-F73E-05F844CAF808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99;p50">
              <a:extLst>
                <a:ext uri="{FF2B5EF4-FFF2-40B4-BE49-F238E27FC236}">
                  <a16:creationId xmlns:a16="http://schemas.microsoft.com/office/drawing/2014/main" id="{28F4AB66-297E-0831-1051-58CA32249DF1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 err="1"/>
                <a:t>Featureauswahl</a:t>
              </a:r>
              <a:endParaRPr lang="de-DE" sz="800" dirty="0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316B5727-EAF8-8576-B019-FC18006B8C9B}"/>
              </a:ext>
            </a:extLst>
          </p:cNvPr>
          <p:cNvGrpSpPr/>
          <p:nvPr/>
        </p:nvGrpSpPr>
        <p:grpSpPr>
          <a:xfrm>
            <a:off x="4820391" y="3861668"/>
            <a:ext cx="1325564" cy="207956"/>
            <a:chOff x="4431434" y="4282940"/>
            <a:chExt cx="792183" cy="456553"/>
          </a:xfrm>
        </p:grpSpPr>
        <p:sp>
          <p:nvSpPr>
            <p:cNvPr id="118" name="Google Shape;686;p50">
              <a:extLst>
                <a:ext uri="{FF2B5EF4-FFF2-40B4-BE49-F238E27FC236}">
                  <a16:creationId xmlns:a16="http://schemas.microsoft.com/office/drawing/2014/main" id="{0E6F3BC7-2E53-92F6-2394-DD43B0A35DCB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99;p50">
              <a:extLst>
                <a:ext uri="{FF2B5EF4-FFF2-40B4-BE49-F238E27FC236}">
                  <a16:creationId xmlns:a16="http://schemas.microsoft.com/office/drawing/2014/main" id="{6290595A-A36D-F716-D1CA-B799FF18B520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Train-/Test-Split</a:t>
              </a:r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B69F83CA-EE4F-792B-503B-B38723F902F5}"/>
              </a:ext>
            </a:extLst>
          </p:cNvPr>
          <p:cNvGrpSpPr/>
          <p:nvPr/>
        </p:nvGrpSpPr>
        <p:grpSpPr>
          <a:xfrm>
            <a:off x="4820391" y="4187315"/>
            <a:ext cx="1325564" cy="207956"/>
            <a:chOff x="4431434" y="4282940"/>
            <a:chExt cx="792183" cy="456553"/>
          </a:xfrm>
        </p:grpSpPr>
        <p:sp>
          <p:nvSpPr>
            <p:cNvPr id="121" name="Google Shape;686;p50">
              <a:extLst>
                <a:ext uri="{FF2B5EF4-FFF2-40B4-BE49-F238E27FC236}">
                  <a16:creationId xmlns:a16="http://schemas.microsoft.com/office/drawing/2014/main" id="{6AB6A30E-A92C-D3C8-20F9-3CDA591FA33D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99;p50">
              <a:extLst>
                <a:ext uri="{FF2B5EF4-FFF2-40B4-BE49-F238E27FC236}">
                  <a16:creationId xmlns:a16="http://schemas.microsoft.com/office/drawing/2014/main" id="{71CBA175-C459-C320-B08A-64460332516C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ML-Pipeline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32B880AE-1878-8EBC-002C-C5CB7D850E09}"/>
              </a:ext>
            </a:extLst>
          </p:cNvPr>
          <p:cNvGrpSpPr/>
          <p:nvPr/>
        </p:nvGrpSpPr>
        <p:grpSpPr>
          <a:xfrm>
            <a:off x="4820391" y="4510753"/>
            <a:ext cx="1325564" cy="207956"/>
            <a:chOff x="4431434" y="4282940"/>
            <a:chExt cx="792183" cy="456553"/>
          </a:xfrm>
        </p:grpSpPr>
        <p:sp>
          <p:nvSpPr>
            <p:cNvPr id="124" name="Google Shape;686;p50">
              <a:extLst>
                <a:ext uri="{FF2B5EF4-FFF2-40B4-BE49-F238E27FC236}">
                  <a16:creationId xmlns:a16="http://schemas.microsoft.com/office/drawing/2014/main" id="{B76F8660-3B69-1F53-7EAC-E444196F9AD6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99;p50">
              <a:extLst>
                <a:ext uri="{FF2B5EF4-FFF2-40B4-BE49-F238E27FC236}">
                  <a16:creationId xmlns:a16="http://schemas.microsoft.com/office/drawing/2014/main" id="{CE08887E-F41F-AA41-D106-DD7FE2BA88F6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Cross-Validation</a:t>
              </a:r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440D8674-1D6C-4219-30FE-D6E6445F69BC}"/>
              </a:ext>
            </a:extLst>
          </p:cNvPr>
          <p:cNvGrpSpPr/>
          <p:nvPr/>
        </p:nvGrpSpPr>
        <p:grpSpPr>
          <a:xfrm>
            <a:off x="6635050" y="2884730"/>
            <a:ext cx="1325562" cy="207954"/>
            <a:chOff x="2638546" y="4282942"/>
            <a:chExt cx="792183" cy="456553"/>
          </a:xfrm>
        </p:grpSpPr>
        <p:sp>
          <p:nvSpPr>
            <p:cNvPr id="137" name="Google Shape;686;p50">
              <a:extLst>
                <a:ext uri="{FF2B5EF4-FFF2-40B4-BE49-F238E27FC236}">
                  <a16:creationId xmlns:a16="http://schemas.microsoft.com/office/drawing/2014/main" id="{D1E7F632-1999-5DC5-1ADC-6ADDD441C6C8}"/>
                </a:ext>
              </a:extLst>
            </p:cNvPr>
            <p:cNvSpPr/>
            <p:nvPr/>
          </p:nvSpPr>
          <p:spPr>
            <a:xfrm rot="5400000">
              <a:off x="2806362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99;p50">
              <a:extLst>
                <a:ext uri="{FF2B5EF4-FFF2-40B4-BE49-F238E27FC236}">
                  <a16:creationId xmlns:a16="http://schemas.microsoft.com/office/drawing/2014/main" id="{6029B783-4C1F-1D85-2106-3B5F31CD21E9}"/>
                </a:ext>
              </a:extLst>
            </p:cNvPr>
            <p:cNvSpPr txBox="1">
              <a:spLocks/>
            </p:cNvSpPr>
            <p:nvPr/>
          </p:nvSpPr>
          <p:spPr>
            <a:xfrm>
              <a:off x="2638546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Implementierung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3B402DA2-B2F0-4DD7-175A-B6ED08FCC9A0}"/>
              </a:ext>
            </a:extLst>
          </p:cNvPr>
          <p:cNvGrpSpPr/>
          <p:nvPr/>
        </p:nvGrpSpPr>
        <p:grpSpPr>
          <a:xfrm>
            <a:off x="6635049" y="3210375"/>
            <a:ext cx="1325563" cy="207955"/>
            <a:chOff x="3534990" y="4282942"/>
            <a:chExt cx="792183" cy="456553"/>
          </a:xfrm>
        </p:grpSpPr>
        <p:sp>
          <p:nvSpPr>
            <p:cNvPr id="140" name="Google Shape;686;p50">
              <a:extLst>
                <a:ext uri="{FF2B5EF4-FFF2-40B4-BE49-F238E27FC236}">
                  <a16:creationId xmlns:a16="http://schemas.microsoft.com/office/drawing/2014/main" id="{90D84314-9181-C6F0-26B5-02B474E8E3C2}"/>
                </a:ext>
              </a:extLst>
            </p:cNvPr>
            <p:cNvSpPr/>
            <p:nvPr/>
          </p:nvSpPr>
          <p:spPr>
            <a:xfrm rot="5400000">
              <a:off x="3702806" y="4115128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99;p50">
              <a:extLst>
                <a:ext uri="{FF2B5EF4-FFF2-40B4-BE49-F238E27FC236}">
                  <a16:creationId xmlns:a16="http://schemas.microsoft.com/office/drawing/2014/main" id="{CA05609E-A3A3-8E14-5D2D-FC9CA3B74A02}"/>
                </a:ext>
              </a:extLst>
            </p:cNvPr>
            <p:cNvSpPr txBox="1">
              <a:spLocks/>
            </p:cNvSpPr>
            <p:nvPr/>
          </p:nvSpPr>
          <p:spPr>
            <a:xfrm>
              <a:off x="3534990" y="4282942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Nachbesserung</a:t>
              </a:r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9038197-B270-70E4-FD27-188736EE085E}"/>
              </a:ext>
            </a:extLst>
          </p:cNvPr>
          <p:cNvGrpSpPr/>
          <p:nvPr/>
        </p:nvGrpSpPr>
        <p:grpSpPr>
          <a:xfrm>
            <a:off x="6635048" y="3536021"/>
            <a:ext cx="1325564" cy="207956"/>
            <a:chOff x="4431434" y="4282940"/>
            <a:chExt cx="792183" cy="456553"/>
          </a:xfrm>
        </p:grpSpPr>
        <p:sp>
          <p:nvSpPr>
            <p:cNvPr id="143" name="Google Shape;686;p50">
              <a:extLst>
                <a:ext uri="{FF2B5EF4-FFF2-40B4-BE49-F238E27FC236}">
                  <a16:creationId xmlns:a16="http://schemas.microsoft.com/office/drawing/2014/main" id="{DE91BE81-CFBD-C34D-FA94-99F4A403B8D8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99;p50">
              <a:extLst>
                <a:ext uri="{FF2B5EF4-FFF2-40B4-BE49-F238E27FC236}">
                  <a16:creationId xmlns:a16="http://schemas.microsoft.com/office/drawing/2014/main" id="{C8481C89-BE7E-6980-D094-8F0DE2C4DF1A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Dokumentation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64D7EB09-6EB3-59DA-725E-B52860DE42E8}"/>
              </a:ext>
            </a:extLst>
          </p:cNvPr>
          <p:cNvGrpSpPr/>
          <p:nvPr/>
        </p:nvGrpSpPr>
        <p:grpSpPr>
          <a:xfrm>
            <a:off x="6635048" y="4192182"/>
            <a:ext cx="1325564" cy="207956"/>
            <a:chOff x="4431434" y="4282940"/>
            <a:chExt cx="792183" cy="456553"/>
          </a:xfrm>
        </p:grpSpPr>
        <p:sp>
          <p:nvSpPr>
            <p:cNvPr id="146" name="Google Shape;686;p50">
              <a:extLst>
                <a:ext uri="{FF2B5EF4-FFF2-40B4-BE49-F238E27FC236}">
                  <a16:creationId xmlns:a16="http://schemas.microsoft.com/office/drawing/2014/main" id="{4D6529FE-36D4-EC34-29A7-19B94831E349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9;p50">
              <a:extLst>
                <a:ext uri="{FF2B5EF4-FFF2-40B4-BE49-F238E27FC236}">
                  <a16:creationId xmlns:a16="http://schemas.microsoft.com/office/drawing/2014/main" id="{8B9622C8-EE88-ED18-36B7-0D354775270E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Parameteroptimierung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17CD95E0-B173-5ABE-1B34-2881DE11263F}"/>
              </a:ext>
            </a:extLst>
          </p:cNvPr>
          <p:cNvGrpSpPr/>
          <p:nvPr/>
        </p:nvGrpSpPr>
        <p:grpSpPr>
          <a:xfrm>
            <a:off x="6631438" y="4506641"/>
            <a:ext cx="1329174" cy="207956"/>
            <a:chOff x="4431434" y="4282940"/>
            <a:chExt cx="792183" cy="456553"/>
          </a:xfrm>
        </p:grpSpPr>
        <p:sp>
          <p:nvSpPr>
            <p:cNvPr id="149" name="Google Shape;686;p50">
              <a:extLst>
                <a:ext uri="{FF2B5EF4-FFF2-40B4-BE49-F238E27FC236}">
                  <a16:creationId xmlns:a16="http://schemas.microsoft.com/office/drawing/2014/main" id="{BF58C24C-BD49-BD42-B3AC-817F21DC4B34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9;p50">
              <a:extLst>
                <a:ext uri="{FF2B5EF4-FFF2-40B4-BE49-F238E27FC236}">
                  <a16:creationId xmlns:a16="http://schemas.microsoft.com/office/drawing/2014/main" id="{A948FBEA-2054-CB42-2D20-41A03E46BBCA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 err="1"/>
                <a:t>Testing</a:t>
              </a:r>
              <a:endParaRPr lang="de-DE" sz="800" dirty="0"/>
            </a:p>
          </p:txBody>
        </p:sp>
      </p:grp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B9AA3BF5-C900-7F02-7BE4-AE2A8408A273}"/>
              </a:ext>
            </a:extLst>
          </p:cNvPr>
          <p:cNvCxnSpPr/>
          <p:nvPr/>
        </p:nvCxnSpPr>
        <p:spPr>
          <a:xfrm>
            <a:off x="4572000" y="2029257"/>
            <a:ext cx="0" cy="12267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9DB0A827-A0E8-46FC-05B3-A03B1A8B2D35}"/>
              </a:ext>
            </a:extLst>
          </p:cNvPr>
          <p:cNvCxnSpPr>
            <a:cxnSpLocks/>
          </p:cNvCxnSpPr>
          <p:nvPr/>
        </p:nvCxnSpPr>
        <p:spPr>
          <a:xfrm flipH="1">
            <a:off x="1861079" y="2153619"/>
            <a:ext cx="5419016" cy="0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82A43F6E-A665-D91E-E868-A3AB7C13AFB8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1861079" y="2151934"/>
            <a:ext cx="2097" cy="10436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Gerader Verbinder 577">
            <a:extLst>
              <a:ext uri="{FF2B5EF4-FFF2-40B4-BE49-F238E27FC236}">
                <a16:creationId xmlns:a16="http://schemas.microsoft.com/office/drawing/2014/main" id="{3C0A694E-509D-ECF7-E64C-8BFF7EE6DFBB}"/>
              </a:ext>
            </a:extLst>
          </p:cNvPr>
          <p:cNvCxnSpPr>
            <a:stCxn id="32" idx="0"/>
          </p:cNvCxnSpPr>
          <p:nvPr/>
        </p:nvCxnSpPr>
        <p:spPr>
          <a:xfrm flipV="1">
            <a:off x="7280095" y="2151934"/>
            <a:ext cx="2826" cy="10436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Gerader Verbinder 580">
            <a:extLst>
              <a:ext uri="{FF2B5EF4-FFF2-40B4-BE49-F238E27FC236}">
                <a16:creationId xmlns:a16="http://schemas.microsoft.com/office/drawing/2014/main" id="{2AED973C-8F5C-132B-035F-B7C8CD128AE5}"/>
              </a:ext>
            </a:extLst>
          </p:cNvPr>
          <p:cNvCxnSpPr>
            <a:stCxn id="30" idx="0"/>
          </p:cNvCxnSpPr>
          <p:nvPr/>
        </p:nvCxnSpPr>
        <p:spPr>
          <a:xfrm flipV="1">
            <a:off x="3669301" y="2151934"/>
            <a:ext cx="3240" cy="103931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Gerader Verbinder 582">
            <a:extLst>
              <a:ext uri="{FF2B5EF4-FFF2-40B4-BE49-F238E27FC236}">
                <a16:creationId xmlns:a16="http://schemas.microsoft.com/office/drawing/2014/main" id="{4ED90042-10E5-80C2-CD26-0AD552EB6740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5474447" y="2151934"/>
            <a:ext cx="253" cy="108394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Gerader Verbinder 585">
            <a:extLst>
              <a:ext uri="{FF2B5EF4-FFF2-40B4-BE49-F238E27FC236}">
                <a16:creationId xmlns:a16="http://schemas.microsoft.com/office/drawing/2014/main" id="{476DB593-1C43-A35E-557D-AB2EA750F290}"/>
              </a:ext>
            </a:extLst>
          </p:cNvPr>
          <p:cNvCxnSpPr>
            <a:stCxn id="29" idx="2"/>
            <a:endCxn id="40" idx="0"/>
          </p:cNvCxnSpPr>
          <p:nvPr/>
        </p:nvCxnSpPr>
        <p:spPr>
          <a:xfrm>
            <a:off x="1861079" y="2712852"/>
            <a:ext cx="4" cy="171879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7A8EC22B-90E9-6B97-83B1-9F4D7510688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861083" y="3092684"/>
            <a:ext cx="0" cy="11768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0B70C0BD-D3B9-EC34-AC0E-210A307BA0EA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1861082" y="3418330"/>
            <a:ext cx="1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891E8BAE-8B2D-74EB-9BD7-3174057651EC}"/>
              </a:ext>
            </a:extLst>
          </p:cNvPr>
          <p:cNvCxnSpPr>
            <a:cxnSpLocks/>
            <a:stCxn id="44" idx="2"/>
            <a:endCxn id="68" idx="0"/>
          </p:cNvCxnSpPr>
          <p:nvPr/>
        </p:nvCxnSpPr>
        <p:spPr>
          <a:xfrm>
            <a:off x="1861082" y="3743977"/>
            <a:ext cx="0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5165E3E7-6C25-C746-50E1-E87B1B312E79}"/>
              </a:ext>
            </a:extLst>
          </p:cNvPr>
          <p:cNvCxnSpPr/>
          <p:nvPr/>
        </p:nvCxnSpPr>
        <p:spPr>
          <a:xfrm>
            <a:off x="3669299" y="2712415"/>
            <a:ext cx="4" cy="171879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07656716-2B50-BFF6-9207-E8030B3E4905}"/>
              </a:ext>
            </a:extLst>
          </p:cNvPr>
          <p:cNvCxnSpPr>
            <a:cxnSpLocks/>
          </p:cNvCxnSpPr>
          <p:nvPr/>
        </p:nvCxnSpPr>
        <p:spPr>
          <a:xfrm>
            <a:off x="3669303" y="3092247"/>
            <a:ext cx="0" cy="11768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F1905D1D-7463-D7B5-B041-FCD1DACFA479}"/>
              </a:ext>
            </a:extLst>
          </p:cNvPr>
          <p:cNvCxnSpPr>
            <a:cxnSpLocks/>
          </p:cNvCxnSpPr>
          <p:nvPr/>
        </p:nvCxnSpPr>
        <p:spPr>
          <a:xfrm flipH="1">
            <a:off x="3669302" y="3417893"/>
            <a:ext cx="1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r Verbinder 184">
            <a:extLst>
              <a:ext uri="{FF2B5EF4-FFF2-40B4-BE49-F238E27FC236}">
                <a16:creationId xmlns:a16="http://schemas.microsoft.com/office/drawing/2014/main" id="{BCD49568-47A1-D64B-1181-283E7C248C59}"/>
              </a:ext>
            </a:extLst>
          </p:cNvPr>
          <p:cNvCxnSpPr>
            <a:cxnSpLocks/>
          </p:cNvCxnSpPr>
          <p:nvPr/>
        </p:nvCxnSpPr>
        <p:spPr>
          <a:xfrm>
            <a:off x="3669302" y="3743540"/>
            <a:ext cx="0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B1EBD294-A411-5F2C-8C97-BC6BBB0D269D}"/>
              </a:ext>
            </a:extLst>
          </p:cNvPr>
          <p:cNvCxnSpPr/>
          <p:nvPr/>
        </p:nvCxnSpPr>
        <p:spPr>
          <a:xfrm>
            <a:off x="5481082" y="2712415"/>
            <a:ext cx="4" cy="171879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C18618A0-272C-2E65-E837-3ECCDC25849B}"/>
              </a:ext>
            </a:extLst>
          </p:cNvPr>
          <p:cNvCxnSpPr>
            <a:cxnSpLocks/>
          </p:cNvCxnSpPr>
          <p:nvPr/>
        </p:nvCxnSpPr>
        <p:spPr>
          <a:xfrm>
            <a:off x="5481086" y="3092247"/>
            <a:ext cx="0" cy="11768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B8D8E93D-E82D-EBEA-A5A7-315752916906}"/>
              </a:ext>
            </a:extLst>
          </p:cNvPr>
          <p:cNvCxnSpPr>
            <a:cxnSpLocks/>
          </p:cNvCxnSpPr>
          <p:nvPr/>
        </p:nvCxnSpPr>
        <p:spPr>
          <a:xfrm flipH="1">
            <a:off x="5481085" y="3417893"/>
            <a:ext cx="1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r Verbinder 188">
            <a:extLst>
              <a:ext uri="{FF2B5EF4-FFF2-40B4-BE49-F238E27FC236}">
                <a16:creationId xmlns:a16="http://schemas.microsoft.com/office/drawing/2014/main" id="{102FE1C4-8272-5A68-2D5E-B6C86EFD6446}"/>
              </a:ext>
            </a:extLst>
          </p:cNvPr>
          <p:cNvCxnSpPr>
            <a:cxnSpLocks/>
          </p:cNvCxnSpPr>
          <p:nvPr/>
        </p:nvCxnSpPr>
        <p:spPr>
          <a:xfrm>
            <a:off x="5481085" y="3743540"/>
            <a:ext cx="0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r Verbinder 189">
            <a:extLst>
              <a:ext uri="{FF2B5EF4-FFF2-40B4-BE49-F238E27FC236}">
                <a16:creationId xmlns:a16="http://schemas.microsoft.com/office/drawing/2014/main" id="{0ADAB304-F68D-280A-B08F-49884965EE2B}"/>
              </a:ext>
            </a:extLst>
          </p:cNvPr>
          <p:cNvCxnSpPr/>
          <p:nvPr/>
        </p:nvCxnSpPr>
        <p:spPr>
          <a:xfrm>
            <a:off x="7280090" y="2712415"/>
            <a:ext cx="4" cy="171879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r Verbinder 190">
            <a:extLst>
              <a:ext uri="{FF2B5EF4-FFF2-40B4-BE49-F238E27FC236}">
                <a16:creationId xmlns:a16="http://schemas.microsoft.com/office/drawing/2014/main" id="{EAD71234-111F-A102-2626-4D087435C718}"/>
              </a:ext>
            </a:extLst>
          </p:cNvPr>
          <p:cNvCxnSpPr>
            <a:cxnSpLocks/>
          </p:cNvCxnSpPr>
          <p:nvPr/>
        </p:nvCxnSpPr>
        <p:spPr>
          <a:xfrm>
            <a:off x="7280094" y="3092247"/>
            <a:ext cx="0" cy="117687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CF0BDADE-C423-89BB-3C72-4D2EB1F3055B}"/>
              </a:ext>
            </a:extLst>
          </p:cNvPr>
          <p:cNvCxnSpPr>
            <a:cxnSpLocks/>
          </p:cNvCxnSpPr>
          <p:nvPr/>
        </p:nvCxnSpPr>
        <p:spPr>
          <a:xfrm flipH="1">
            <a:off x="7280093" y="3417893"/>
            <a:ext cx="1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5C66495A-E41C-1B8E-B130-7FDCCED3A89F}"/>
              </a:ext>
            </a:extLst>
          </p:cNvPr>
          <p:cNvCxnSpPr>
            <a:cxnSpLocks/>
            <a:stCxn id="68" idx="2"/>
            <a:endCxn id="71" idx="0"/>
          </p:cNvCxnSpPr>
          <p:nvPr/>
        </p:nvCxnSpPr>
        <p:spPr>
          <a:xfrm>
            <a:off x="1861082" y="4069624"/>
            <a:ext cx="0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2BE2C5D4-DA64-2D80-12C7-BCC79617D6E9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>
            <a:off x="1861082" y="4395271"/>
            <a:ext cx="0" cy="117693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r Verbinder 194">
            <a:extLst>
              <a:ext uri="{FF2B5EF4-FFF2-40B4-BE49-F238E27FC236}">
                <a16:creationId xmlns:a16="http://schemas.microsoft.com/office/drawing/2014/main" id="{290A06E1-2EB4-548B-8E9F-8B63FB5FD630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3672127" y="4072337"/>
            <a:ext cx="2" cy="112768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r Verbinder 206">
            <a:extLst>
              <a:ext uri="{FF2B5EF4-FFF2-40B4-BE49-F238E27FC236}">
                <a16:creationId xmlns:a16="http://schemas.microsoft.com/office/drawing/2014/main" id="{ED38E57A-1A6D-D92A-4DE3-1CE26B9B79AA}"/>
              </a:ext>
            </a:extLst>
          </p:cNvPr>
          <p:cNvCxnSpPr>
            <a:cxnSpLocks/>
          </p:cNvCxnSpPr>
          <p:nvPr/>
        </p:nvCxnSpPr>
        <p:spPr>
          <a:xfrm>
            <a:off x="5478257" y="4069188"/>
            <a:ext cx="0" cy="11769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r Verbinder 207">
            <a:extLst>
              <a:ext uri="{FF2B5EF4-FFF2-40B4-BE49-F238E27FC236}">
                <a16:creationId xmlns:a16="http://schemas.microsoft.com/office/drawing/2014/main" id="{A1E8852C-A9E6-84CC-E023-13728568D1E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>
            <a:off x="5483173" y="4395270"/>
            <a:ext cx="0" cy="115483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Gerader Verbinder 617">
            <a:extLst>
              <a:ext uri="{FF2B5EF4-FFF2-40B4-BE49-F238E27FC236}">
                <a16:creationId xmlns:a16="http://schemas.microsoft.com/office/drawing/2014/main" id="{023A03A3-9A4D-4843-73A0-97A49FB40066}"/>
              </a:ext>
            </a:extLst>
          </p:cNvPr>
          <p:cNvCxnSpPr>
            <a:stCxn id="125" idx="3"/>
            <a:endCxn id="150" idx="1"/>
          </p:cNvCxnSpPr>
          <p:nvPr/>
        </p:nvCxnSpPr>
        <p:spPr>
          <a:xfrm flipV="1">
            <a:off x="6145955" y="4610619"/>
            <a:ext cx="485483" cy="4112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Google Shape;699;p50">
            <a:extLst>
              <a:ext uri="{FF2B5EF4-FFF2-40B4-BE49-F238E27FC236}">
                <a16:creationId xmlns:a16="http://schemas.microsoft.com/office/drawing/2014/main" id="{BDCAD641-6496-475D-9935-4A5B91614814}"/>
              </a:ext>
            </a:extLst>
          </p:cNvPr>
          <p:cNvSpPr txBox="1">
            <a:spLocks/>
          </p:cNvSpPr>
          <p:nvPr/>
        </p:nvSpPr>
        <p:spPr>
          <a:xfrm>
            <a:off x="2011688" y="2776566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3500</a:t>
            </a:r>
          </a:p>
        </p:txBody>
      </p:sp>
      <p:sp>
        <p:nvSpPr>
          <p:cNvPr id="217" name="Google Shape;699;p50">
            <a:extLst>
              <a:ext uri="{FF2B5EF4-FFF2-40B4-BE49-F238E27FC236}">
                <a16:creationId xmlns:a16="http://schemas.microsoft.com/office/drawing/2014/main" id="{2F37BA54-AF69-80F2-3F23-2D6B7F7C54F7}"/>
              </a:ext>
            </a:extLst>
          </p:cNvPr>
          <p:cNvSpPr txBox="1">
            <a:spLocks/>
          </p:cNvSpPr>
          <p:nvPr/>
        </p:nvSpPr>
        <p:spPr>
          <a:xfrm>
            <a:off x="2056287" y="3101325"/>
            <a:ext cx="552916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2500</a:t>
            </a:r>
          </a:p>
        </p:txBody>
      </p:sp>
      <p:sp>
        <p:nvSpPr>
          <p:cNvPr id="218" name="Google Shape;699;p50">
            <a:extLst>
              <a:ext uri="{FF2B5EF4-FFF2-40B4-BE49-F238E27FC236}">
                <a16:creationId xmlns:a16="http://schemas.microsoft.com/office/drawing/2014/main" id="{20D83220-B6A2-2D3C-1020-0CAD8FF69CA3}"/>
              </a:ext>
            </a:extLst>
          </p:cNvPr>
          <p:cNvSpPr txBox="1">
            <a:spLocks/>
          </p:cNvSpPr>
          <p:nvPr/>
        </p:nvSpPr>
        <p:spPr>
          <a:xfrm>
            <a:off x="2056287" y="3427659"/>
            <a:ext cx="552917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2000</a:t>
            </a:r>
          </a:p>
        </p:txBody>
      </p:sp>
      <p:sp>
        <p:nvSpPr>
          <p:cNvPr id="219" name="Google Shape;699;p50">
            <a:extLst>
              <a:ext uri="{FF2B5EF4-FFF2-40B4-BE49-F238E27FC236}">
                <a16:creationId xmlns:a16="http://schemas.microsoft.com/office/drawing/2014/main" id="{A8FB9136-B846-6829-1245-CDE3CDB25A72}"/>
              </a:ext>
            </a:extLst>
          </p:cNvPr>
          <p:cNvSpPr txBox="1">
            <a:spLocks/>
          </p:cNvSpPr>
          <p:nvPr/>
        </p:nvSpPr>
        <p:spPr>
          <a:xfrm>
            <a:off x="2202301" y="3753993"/>
            <a:ext cx="402434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3500</a:t>
            </a:r>
          </a:p>
        </p:txBody>
      </p:sp>
      <p:sp>
        <p:nvSpPr>
          <p:cNvPr id="220" name="Google Shape;699;p50">
            <a:extLst>
              <a:ext uri="{FF2B5EF4-FFF2-40B4-BE49-F238E27FC236}">
                <a16:creationId xmlns:a16="http://schemas.microsoft.com/office/drawing/2014/main" id="{1FBD8B2A-C75F-5CCF-0197-4E0A3181F074}"/>
              </a:ext>
            </a:extLst>
          </p:cNvPr>
          <p:cNvSpPr txBox="1">
            <a:spLocks/>
          </p:cNvSpPr>
          <p:nvPr/>
        </p:nvSpPr>
        <p:spPr>
          <a:xfrm>
            <a:off x="2184424" y="4080327"/>
            <a:ext cx="420309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1000</a:t>
            </a:r>
          </a:p>
        </p:txBody>
      </p:sp>
      <p:sp>
        <p:nvSpPr>
          <p:cNvPr id="221" name="Google Shape;699;p50">
            <a:extLst>
              <a:ext uri="{FF2B5EF4-FFF2-40B4-BE49-F238E27FC236}">
                <a16:creationId xmlns:a16="http://schemas.microsoft.com/office/drawing/2014/main" id="{04857860-C4B9-2855-E23E-A5BE381FC1A0}"/>
              </a:ext>
            </a:extLst>
          </p:cNvPr>
          <p:cNvSpPr txBox="1">
            <a:spLocks/>
          </p:cNvSpPr>
          <p:nvPr/>
        </p:nvSpPr>
        <p:spPr>
          <a:xfrm>
            <a:off x="2197832" y="4403101"/>
            <a:ext cx="406902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3500</a:t>
            </a:r>
          </a:p>
        </p:txBody>
      </p:sp>
      <p:sp>
        <p:nvSpPr>
          <p:cNvPr id="222" name="Google Shape;699;p50">
            <a:extLst>
              <a:ext uri="{FF2B5EF4-FFF2-40B4-BE49-F238E27FC236}">
                <a16:creationId xmlns:a16="http://schemas.microsoft.com/office/drawing/2014/main" id="{B78FCB34-C6FF-37E2-263C-5F515656FC30}"/>
              </a:ext>
            </a:extLst>
          </p:cNvPr>
          <p:cNvSpPr txBox="1">
            <a:spLocks/>
          </p:cNvSpPr>
          <p:nvPr/>
        </p:nvSpPr>
        <p:spPr>
          <a:xfrm>
            <a:off x="1559019" y="2016222"/>
            <a:ext cx="604119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b="1" dirty="0"/>
              <a:t>16000</a:t>
            </a:r>
          </a:p>
        </p:txBody>
      </p:sp>
      <p:sp>
        <p:nvSpPr>
          <p:cNvPr id="223" name="Google Shape;699;p50">
            <a:extLst>
              <a:ext uri="{FF2B5EF4-FFF2-40B4-BE49-F238E27FC236}">
                <a16:creationId xmlns:a16="http://schemas.microsoft.com/office/drawing/2014/main" id="{E9B98681-F17B-601D-0DD3-186CF69B4272}"/>
              </a:ext>
            </a:extLst>
          </p:cNvPr>
          <p:cNvSpPr txBox="1">
            <a:spLocks/>
          </p:cNvSpPr>
          <p:nvPr/>
        </p:nvSpPr>
        <p:spPr>
          <a:xfrm>
            <a:off x="3996204" y="2778549"/>
            <a:ext cx="421998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3000</a:t>
            </a:r>
          </a:p>
        </p:txBody>
      </p:sp>
      <p:sp>
        <p:nvSpPr>
          <p:cNvPr id="224" name="Google Shape;699;p50">
            <a:extLst>
              <a:ext uri="{FF2B5EF4-FFF2-40B4-BE49-F238E27FC236}">
                <a16:creationId xmlns:a16="http://schemas.microsoft.com/office/drawing/2014/main" id="{544E77A7-5452-2A7B-4502-9725EBCC7AAD}"/>
              </a:ext>
            </a:extLst>
          </p:cNvPr>
          <p:cNvSpPr txBox="1">
            <a:spLocks/>
          </p:cNvSpPr>
          <p:nvPr/>
        </p:nvSpPr>
        <p:spPr>
          <a:xfrm>
            <a:off x="3996204" y="3101325"/>
            <a:ext cx="422740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3000</a:t>
            </a:r>
          </a:p>
        </p:txBody>
      </p:sp>
      <p:sp>
        <p:nvSpPr>
          <p:cNvPr id="225" name="Google Shape;699;p50">
            <a:extLst>
              <a:ext uri="{FF2B5EF4-FFF2-40B4-BE49-F238E27FC236}">
                <a16:creationId xmlns:a16="http://schemas.microsoft.com/office/drawing/2014/main" id="{416465A7-1401-3C02-ACEF-34A855169935}"/>
              </a:ext>
            </a:extLst>
          </p:cNvPr>
          <p:cNvSpPr txBox="1">
            <a:spLocks/>
          </p:cNvSpPr>
          <p:nvPr/>
        </p:nvSpPr>
        <p:spPr>
          <a:xfrm>
            <a:off x="3996204" y="3427659"/>
            <a:ext cx="422735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5000</a:t>
            </a:r>
          </a:p>
        </p:txBody>
      </p:sp>
      <p:sp>
        <p:nvSpPr>
          <p:cNvPr id="226" name="Google Shape;699;p50">
            <a:extLst>
              <a:ext uri="{FF2B5EF4-FFF2-40B4-BE49-F238E27FC236}">
                <a16:creationId xmlns:a16="http://schemas.microsoft.com/office/drawing/2014/main" id="{954F36BB-F68B-B9C5-3CD5-AA82792B5AAE}"/>
              </a:ext>
            </a:extLst>
          </p:cNvPr>
          <p:cNvSpPr txBox="1">
            <a:spLocks/>
          </p:cNvSpPr>
          <p:nvPr/>
        </p:nvSpPr>
        <p:spPr>
          <a:xfrm>
            <a:off x="3996205" y="3757551"/>
            <a:ext cx="421996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6000</a:t>
            </a:r>
          </a:p>
        </p:txBody>
      </p:sp>
      <p:sp>
        <p:nvSpPr>
          <p:cNvPr id="227" name="Google Shape;699;p50">
            <a:extLst>
              <a:ext uri="{FF2B5EF4-FFF2-40B4-BE49-F238E27FC236}">
                <a16:creationId xmlns:a16="http://schemas.microsoft.com/office/drawing/2014/main" id="{3827B54E-6589-C9F5-2CB9-A4F4DF2FA9A1}"/>
              </a:ext>
            </a:extLst>
          </p:cNvPr>
          <p:cNvSpPr txBox="1">
            <a:spLocks/>
          </p:cNvSpPr>
          <p:nvPr/>
        </p:nvSpPr>
        <p:spPr>
          <a:xfrm>
            <a:off x="3996204" y="4076769"/>
            <a:ext cx="416352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de-DE" sz="800" dirty="0"/>
              <a:t>7000</a:t>
            </a:r>
          </a:p>
        </p:txBody>
      </p:sp>
      <p:sp>
        <p:nvSpPr>
          <p:cNvPr id="229" name="Google Shape;699;p50">
            <a:extLst>
              <a:ext uri="{FF2B5EF4-FFF2-40B4-BE49-F238E27FC236}">
                <a16:creationId xmlns:a16="http://schemas.microsoft.com/office/drawing/2014/main" id="{DBF85CCB-CED5-650E-2645-687B7C5665A2}"/>
              </a:ext>
            </a:extLst>
          </p:cNvPr>
          <p:cNvSpPr txBox="1">
            <a:spLocks/>
          </p:cNvSpPr>
          <p:nvPr/>
        </p:nvSpPr>
        <p:spPr>
          <a:xfrm>
            <a:off x="3361860" y="2016222"/>
            <a:ext cx="604119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b="1" dirty="0"/>
              <a:t>24000</a:t>
            </a:r>
          </a:p>
        </p:txBody>
      </p:sp>
      <p:sp>
        <p:nvSpPr>
          <p:cNvPr id="230" name="Google Shape;699;p50">
            <a:extLst>
              <a:ext uri="{FF2B5EF4-FFF2-40B4-BE49-F238E27FC236}">
                <a16:creationId xmlns:a16="http://schemas.microsoft.com/office/drawing/2014/main" id="{FA8BB5F2-AEC0-FB2E-EC55-F12BB1BED2B2}"/>
              </a:ext>
            </a:extLst>
          </p:cNvPr>
          <p:cNvSpPr txBox="1">
            <a:spLocks/>
          </p:cNvSpPr>
          <p:nvPr/>
        </p:nvSpPr>
        <p:spPr>
          <a:xfrm>
            <a:off x="5788836" y="2760759"/>
            <a:ext cx="458936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19500</a:t>
            </a:r>
          </a:p>
        </p:txBody>
      </p:sp>
      <p:sp>
        <p:nvSpPr>
          <p:cNvPr id="231" name="Google Shape;699;p50">
            <a:extLst>
              <a:ext uri="{FF2B5EF4-FFF2-40B4-BE49-F238E27FC236}">
                <a16:creationId xmlns:a16="http://schemas.microsoft.com/office/drawing/2014/main" id="{896F175D-4BF8-1124-9522-42EF4DC03B6A}"/>
              </a:ext>
            </a:extLst>
          </p:cNvPr>
          <p:cNvSpPr txBox="1">
            <a:spLocks/>
          </p:cNvSpPr>
          <p:nvPr/>
        </p:nvSpPr>
        <p:spPr>
          <a:xfrm>
            <a:off x="5814980" y="3087093"/>
            <a:ext cx="432792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4000</a:t>
            </a:r>
          </a:p>
        </p:txBody>
      </p:sp>
      <p:sp>
        <p:nvSpPr>
          <p:cNvPr id="232" name="Google Shape;699;p50">
            <a:extLst>
              <a:ext uri="{FF2B5EF4-FFF2-40B4-BE49-F238E27FC236}">
                <a16:creationId xmlns:a16="http://schemas.microsoft.com/office/drawing/2014/main" id="{B5D31093-C987-7BA9-FEAC-2F39D36A9CE9}"/>
              </a:ext>
            </a:extLst>
          </p:cNvPr>
          <p:cNvSpPr txBox="1">
            <a:spLocks/>
          </p:cNvSpPr>
          <p:nvPr/>
        </p:nvSpPr>
        <p:spPr>
          <a:xfrm>
            <a:off x="5788835" y="3413427"/>
            <a:ext cx="458934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4000</a:t>
            </a:r>
          </a:p>
        </p:txBody>
      </p:sp>
      <p:sp>
        <p:nvSpPr>
          <p:cNvPr id="233" name="Google Shape;699;p50">
            <a:extLst>
              <a:ext uri="{FF2B5EF4-FFF2-40B4-BE49-F238E27FC236}">
                <a16:creationId xmlns:a16="http://schemas.microsoft.com/office/drawing/2014/main" id="{C7546AAC-0E79-76FF-4A62-31A15A70F622}"/>
              </a:ext>
            </a:extLst>
          </p:cNvPr>
          <p:cNvSpPr txBox="1">
            <a:spLocks/>
          </p:cNvSpPr>
          <p:nvPr/>
        </p:nvSpPr>
        <p:spPr>
          <a:xfrm>
            <a:off x="5788836" y="3739761"/>
            <a:ext cx="458934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10000</a:t>
            </a:r>
          </a:p>
        </p:txBody>
      </p:sp>
      <p:sp>
        <p:nvSpPr>
          <p:cNvPr id="234" name="Google Shape;699;p50">
            <a:extLst>
              <a:ext uri="{FF2B5EF4-FFF2-40B4-BE49-F238E27FC236}">
                <a16:creationId xmlns:a16="http://schemas.microsoft.com/office/drawing/2014/main" id="{EEEC57A8-947A-14F6-F474-52C4DC68EF16}"/>
              </a:ext>
            </a:extLst>
          </p:cNvPr>
          <p:cNvSpPr txBox="1">
            <a:spLocks/>
          </p:cNvSpPr>
          <p:nvPr/>
        </p:nvSpPr>
        <p:spPr>
          <a:xfrm>
            <a:off x="5788835" y="4066095"/>
            <a:ext cx="458934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15000</a:t>
            </a:r>
          </a:p>
        </p:txBody>
      </p:sp>
      <p:sp>
        <p:nvSpPr>
          <p:cNvPr id="235" name="Google Shape;699;p50">
            <a:extLst>
              <a:ext uri="{FF2B5EF4-FFF2-40B4-BE49-F238E27FC236}">
                <a16:creationId xmlns:a16="http://schemas.microsoft.com/office/drawing/2014/main" id="{544956A9-4B46-3B8B-E763-4EA500BE4591}"/>
              </a:ext>
            </a:extLst>
          </p:cNvPr>
          <p:cNvSpPr txBox="1">
            <a:spLocks/>
          </p:cNvSpPr>
          <p:nvPr/>
        </p:nvSpPr>
        <p:spPr>
          <a:xfrm>
            <a:off x="5814980" y="4392427"/>
            <a:ext cx="432790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4000</a:t>
            </a:r>
          </a:p>
        </p:txBody>
      </p:sp>
      <p:sp>
        <p:nvSpPr>
          <p:cNvPr id="236" name="Google Shape;699;p50">
            <a:extLst>
              <a:ext uri="{FF2B5EF4-FFF2-40B4-BE49-F238E27FC236}">
                <a16:creationId xmlns:a16="http://schemas.microsoft.com/office/drawing/2014/main" id="{284B603E-9868-E0B4-3B4F-FEE87DA9A9FE}"/>
              </a:ext>
            </a:extLst>
          </p:cNvPr>
          <p:cNvSpPr txBox="1">
            <a:spLocks/>
          </p:cNvSpPr>
          <p:nvPr/>
        </p:nvSpPr>
        <p:spPr>
          <a:xfrm>
            <a:off x="5171783" y="2016222"/>
            <a:ext cx="604119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b="1" dirty="0"/>
              <a:t>66000</a:t>
            </a:r>
          </a:p>
        </p:txBody>
      </p:sp>
      <p:sp>
        <p:nvSpPr>
          <p:cNvPr id="237" name="Google Shape;699;p50">
            <a:extLst>
              <a:ext uri="{FF2B5EF4-FFF2-40B4-BE49-F238E27FC236}">
                <a16:creationId xmlns:a16="http://schemas.microsoft.com/office/drawing/2014/main" id="{43461787-7014-4CE2-5519-C16A29AD1700}"/>
              </a:ext>
            </a:extLst>
          </p:cNvPr>
          <p:cNvSpPr txBox="1">
            <a:spLocks/>
          </p:cNvSpPr>
          <p:nvPr/>
        </p:nvSpPr>
        <p:spPr>
          <a:xfrm>
            <a:off x="7604184" y="4087563"/>
            <a:ext cx="458934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4000</a:t>
            </a:r>
          </a:p>
        </p:txBody>
      </p:sp>
      <p:sp>
        <p:nvSpPr>
          <p:cNvPr id="238" name="Google Shape;699;p50">
            <a:extLst>
              <a:ext uri="{FF2B5EF4-FFF2-40B4-BE49-F238E27FC236}">
                <a16:creationId xmlns:a16="http://schemas.microsoft.com/office/drawing/2014/main" id="{AFA3BE30-111B-3589-B568-508633E5D4A2}"/>
              </a:ext>
            </a:extLst>
          </p:cNvPr>
          <p:cNvSpPr txBox="1">
            <a:spLocks/>
          </p:cNvSpPr>
          <p:nvPr/>
        </p:nvSpPr>
        <p:spPr>
          <a:xfrm>
            <a:off x="7604183" y="4401420"/>
            <a:ext cx="458934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3000</a:t>
            </a:r>
          </a:p>
        </p:txBody>
      </p: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871CDF3-9849-932D-BF3A-59F6911EFF18}"/>
              </a:ext>
            </a:extLst>
          </p:cNvPr>
          <p:cNvGrpSpPr/>
          <p:nvPr/>
        </p:nvGrpSpPr>
        <p:grpSpPr>
          <a:xfrm>
            <a:off x="6635048" y="3866261"/>
            <a:ext cx="1325564" cy="207956"/>
            <a:chOff x="4431434" y="4282940"/>
            <a:chExt cx="792183" cy="456553"/>
          </a:xfrm>
        </p:grpSpPr>
        <p:sp>
          <p:nvSpPr>
            <p:cNvPr id="240" name="Google Shape;686;p50">
              <a:extLst>
                <a:ext uri="{FF2B5EF4-FFF2-40B4-BE49-F238E27FC236}">
                  <a16:creationId xmlns:a16="http://schemas.microsoft.com/office/drawing/2014/main" id="{37C9B4C4-91F3-212B-8DD4-FB4803137CF3}"/>
                </a:ext>
              </a:extLst>
            </p:cNvPr>
            <p:cNvSpPr/>
            <p:nvPr/>
          </p:nvSpPr>
          <p:spPr>
            <a:xfrm rot="5400000">
              <a:off x="4599250" y="4115126"/>
              <a:ext cx="456551" cy="79218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9;p50">
              <a:extLst>
                <a:ext uri="{FF2B5EF4-FFF2-40B4-BE49-F238E27FC236}">
                  <a16:creationId xmlns:a16="http://schemas.microsoft.com/office/drawing/2014/main" id="{589C2BAA-6751-9A31-62E9-99C8971CEF33}"/>
                </a:ext>
              </a:extLst>
            </p:cNvPr>
            <p:cNvSpPr txBox="1">
              <a:spLocks/>
            </p:cNvSpPr>
            <p:nvPr/>
          </p:nvSpPr>
          <p:spPr>
            <a:xfrm>
              <a:off x="4431434" y="4282940"/>
              <a:ext cx="792183" cy="45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accent3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Font typeface="Montserrat"/>
                <a:buNone/>
              </a:pPr>
              <a:r>
                <a:rPr lang="de-DE" sz="800" dirty="0"/>
                <a:t>Visualisierung</a:t>
              </a:r>
            </a:p>
          </p:txBody>
        </p:sp>
      </p:grpSp>
      <p:sp>
        <p:nvSpPr>
          <p:cNvPr id="242" name="Google Shape;699;p50">
            <a:extLst>
              <a:ext uri="{FF2B5EF4-FFF2-40B4-BE49-F238E27FC236}">
                <a16:creationId xmlns:a16="http://schemas.microsoft.com/office/drawing/2014/main" id="{A076FC40-B358-C7CF-E73D-DFCAA4B2D69A}"/>
              </a:ext>
            </a:extLst>
          </p:cNvPr>
          <p:cNvSpPr txBox="1">
            <a:spLocks/>
          </p:cNvSpPr>
          <p:nvPr/>
        </p:nvSpPr>
        <p:spPr>
          <a:xfrm>
            <a:off x="7607695" y="3761039"/>
            <a:ext cx="460338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2500</a:t>
            </a:r>
          </a:p>
        </p:txBody>
      </p: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AD38C47A-2D0F-8DFB-DDCD-CC7A980A8D1E}"/>
              </a:ext>
            </a:extLst>
          </p:cNvPr>
          <p:cNvCxnSpPr>
            <a:cxnSpLocks/>
          </p:cNvCxnSpPr>
          <p:nvPr/>
        </p:nvCxnSpPr>
        <p:spPr>
          <a:xfrm>
            <a:off x="7296024" y="4074216"/>
            <a:ext cx="0" cy="117966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Google Shape;699;p50">
            <a:extLst>
              <a:ext uri="{FF2B5EF4-FFF2-40B4-BE49-F238E27FC236}">
                <a16:creationId xmlns:a16="http://schemas.microsoft.com/office/drawing/2014/main" id="{49B56F94-68D3-FE6E-421B-7419D7BCAC18}"/>
              </a:ext>
            </a:extLst>
          </p:cNvPr>
          <p:cNvSpPr txBox="1">
            <a:spLocks/>
          </p:cNvSpPr>
          <p:nvPr/>
        </p:nvSpPr>
        <p:spPr>
          <a:xfrm>
            <a:off x="7607695" y="2779429"/>
            <a:ext cx="460337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18500</a:t>
            </a:r>
          </a:p>
        </p:txBody>
      </p:sp>
      <p:sp>
        <p:nvSpPr>
          <p:cNvPr id="245" name="Google Shape;699;p50">
            <a:extLst>
              <a:ext uri="{FF2B5EF4-FFF2-40B4-BE49-F238E27FC236}">
                <a16:creationId xmlns:a16="http://schemas.microsoft.com/office/drawing/2014/main" id="{4E43DEC4-AFC4-3F94-C3C2-96124288FC63}"/>
              </a:ext>
            </a:extLst>
          </p:cNvPr>
          <p:cNvSpPr txBox="1">
            <a:spLocks/>
          </p:cNvSpPr>
          <p:nvPr/>
        </p:nvSpPr>
        <p:spPr>
          <a:xfrm>
            <a:off x="7607695" y="3104564"/>
            <a:ext cx="460337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7000</a:t>
            </a:r>
          </a:p>
        </p:txBody>
      </p:sp>
      <p:sp>
        <p:nvSpPr>
          <p:cNvPr id="246" name="Google Shape;699;p50">
            <a:extLst>
              <a:ext uri="{FF2B5EF4-FFF2-40B4-BE49-F238E27FC236}">
                <a16:creationId xmlns:a16="http://schemas.microsoft.com/office/drawing/2014/main" id="{85FE403D-1C76-6EAD-1BB1-AA7272CF41BD}"/>
              </a:ext>
            </a:extLst>
          </p:cNvPr>
          <p:cNvSpPr txBox="1">
            <a:spLocks/>
          </p:cNvSpPr>
          <p:nvPr/>
        </p:nvSpPr>
        <p:spPr>
          <a:xfrm>
            <a:off x="7607695" y="3430753"/>
            <a:ext cx="460337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800" dirty="0"/>
              <a:t>5000</a:t>
            </a:r>
          </a:p>
        </p:txBody>
      </p:sp>
      <p:sp>
        <p:nvSpPr>
          <p:cNvPr id="247" name="Google Shape;699;p50">
            <a:extLst>
              <a:ext uri="{FF2B5EF4-FFF2-40B4-BE49-F238E27FC236}">
                <a16:creationId xmlns:a16="http://schemas.microsoft.com/office/drawing/2014/main" id="{D9C57609-8B24-7E7E-67EC-B975ED915419}"/>
              </a:ext>
            </a:extLst>
          </p:cNvPr>
          <p:cNvSpPr txBox="1">
            <a:spLocks/>
          </p:cNvSpPr>
          <p:nvPr/>
        </p:nvSpPr>
        <p:spPr>
          <a:xfrm>
            <a:off x="6986175" y="2011802"/>
            <a:ext cx="604119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b="1" dirty="0"/>
              <a:t>30500</a:t>
            </a:r>
          </a:p>
        </p:txBody>
      </p:sp>
      <p:cxnSp>
        <p:nvCxnSpPr>
          <p:cNvPr id="624" name="Gerader Verbinder 623">
            <a:extLst>
              <a:ext uri="{FF2B5EF4-FFF2-40B4-BE49-F238E27FC236}">
                <a16:creationId xmlns:a16="http://schemas.microsoft.com/office/drawing/2014/main" id="{3FBE2688-F684-9AD9-7D2E-83DC1D8C67E2}"/>
              </a:ext>
            </a:extLst>
          </p:cNvPr>
          <p:cNvCxnSpPr>
            <a:cxnSpLocks/>
          </p:cNvCxnSpPr>
          <p:nvPr/>
        </p:nvCxnSpPr>
        <p:spPr>
          <a:xfrm>
            <a:off x="7296024" y="4396546"/>
            <a:ext cx="0" cy="110095"/>
          </a:xfrm>
          <a:prstGeom prst="line">
            <a:avLst/>
          </a:prstGeom>
          <a:ln>
            <a:solidFill>
              <a:srgbClr val="DCA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Google Shape;699;p50">
            <a:extLst>
              <a:ext uri="{FF2B5EF4-FFF2-40B4-BE49-F238E27FC236}">
                <a16:creationId xmlns:a16="http://schemas.microsoft.com/office/drawing/2014/main" id="{F5DBA230-6F9C-11AE-0C06-DAF45295CE50}"/>
              </a:ext>
            </a:extLst>
          </p:cNvPr>
          <p:cNvSpPr txBox="1">
            <a:spLocks/>
          </p:cNvSpPr>
          <p:nvPr/>
        </p:nvSpPr>
        <p:spPr>
          <a:xfrm>
            <a:off x="4232505" y="1793022"/>
            <a:ext cx="676163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1000" b="1" dirty="0"/>
              <a:t>136.500</a:t>
            </a:r>
          </a:p>
        </p:txBody>
      </p:sp>
      <p:sp>
        <p:nvSpPr>
          <p:cNvPr id="257" name="Google Shape;699;p50">
            <a:extLst>
              <a:ext uri="{FF2B5EF4-FFF2-40B4-BE49-F238E27FC236}">
                <a16:creationId xmlns:a16="http://schemas.microsoft.com/office/drawing/2014/main" id="{C0151737-0077-A609-2439-E83C70B629ED}"/>
              </a:ext>
            </a:extLst>
          </p:cNvPr>
          <p:cNvSpPr txBox="1">
            <a:spLocks/>
          </p:cNvSpPr>
          <p:nvPr/>
        </p:nvSpPr>
        <p:spPr>
          <a:xfrm>
            <a:off x="1106427" y="2776566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2PT</a:t>
            </a:r>
          </a:p>
        </p:txBody>
      </p:sp>
      <p:sp>
        <p:nvSpPr>
          <p:cNvPr id="258" name="Google Shape;699;p50">
            <a:extLst>
              <a:ext uri="{FF2B5EF4-FFF2-40B4-BE49-F238E27FC236}">
                <a16:creationId xmlns:a16="http://schemas.microsoft.com/office/drawing/2014/main" id="{2EBE014E-19FC-153E-7420-0D9F1833D0F2}"/>
              </a:ext>
            </a:extLst>
          </p:cNvPr>
          <p:cNvSpPr txBox="1">
            <a:spLocks/>
          </p:cNvSpPr>
          <p:nvPr/>
        </p:nvSpPr>
        <p:spPr>
          <a:xfrm>
            <a:off x="1106427" y="3101324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1,5PT</a:t>
            </a:r>
          </a:p>
        </p:txBody>
      </p:sp>
      <p:sp>
        <p:nvSpPr>
          <p:cNvPr id="260" name="Google Shape;699;p50">
            <a:extLst>
              <a:ext uri="{FF2B5EF4-FFF2-40B4-BE49-F238E27FC236}">
                <a16:creationId xmlns:a16="http://schemas.microsoft.com/office/drawing/2014/main" id="{80CEDCA5-EC2F-C34E-414B-EB4944A427E0}"/>
              </a:ext>
            </a:extLst>
          </p:cNvPr>
          <p:cNvSpPr txBox="1">
            <a:spLocks/>
          </p:cNvSpPr>
          <p:nvPr/>
        </p:nvSpPr>
        <p:spPr>
          <a:xfrm>
            <a:off x="1102456" y="3427658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1,5PT</a:t>
            </a:r>
          </a:p>
        </p:txBody>
      </p:sp>
      <p:sp>
        <p:nvSpPr>
          <p:cNvPr id="261" name="Google Shape;699;p50">
            <a:extLst>
              <a:ext uri="{FF2B5EF4-FFF2-40B4-BE49-F238E27FC236}">
                <a16:creationId xmlns:a16="http://schemas.microsoft.com/office/drawing/2014/main" id="{E624D5F3-0EB6-27A3-A580-1A25D06C2F0B}"/>
              </a:ext>
            </a:extLst>
          </p:cNvPr>
          <p:cNvSpPr txBox="1">
            <a:spLocks/>
          </p:cNvSpPr>
          <p:nvPr/>
        </p:nvSpPr>
        <p:spPr>
          <a:xfrm>
            <a:off x="1100120" y="3753993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2PT</a:t>
            </a:r>
          </a:p>
        </p:txBody>
      </p:sp>
      <p:sp>
        <p:nvSpPr>
          <p:cNvPr id="262" name="Google Shape;699;p50">
            <a:extLst>
              <a:ext uri="{FF2B5EF4-FFF2-40B4-BE49-F238E27FC236}">
                <a16:creationId xmlns:a16="http://schemas.microsoft.com/office/drawing/2014/main" id="{0A99DB3F-8114-7E2B-3F75-81AF3CB921F3}"/>
              </a:ext>
            </a:extLst>
          </p:cNvPr>
          <p:cNvSpPr txBox="1">
            <a:spLocks/>
          </p:cNvSpPr>
          <p:nvPr/>
        </p:nvSpPr>
        <p:spPr>
          <a:xfrm>
            <a:off x="1108059" y="4080327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1PT</a:t>
            </a:r>
          </a:p>
        </p:txBody>
      </p:sp>
      <p:sp>
        <p:nvSpPr>
          <p:cNvPr id="263" name="Google Shape;699;p50">
            <a:extLst>
              <a:ext uri="{FF2B5EF4-FFF2-40B4-BE49-F238E27FC236}">
                <a16:creationId xmlns:a16="http://schemas.microsoft.com/office/drawing/2014/main" id="{BADE6AD6-8264-7335-D70D-7F6CEBFB55E8}"/>
              </a:ext>
            </a:extLst>
          </p:cNvPr>
          <p:cNvSpPr txBox="1">
            <a:spLocks/>
          </p:cNvSpPr>
          <p:nvPr/>
        </p:nvSpPr>
        <p:spPr>
          <a:xfrm>
            <a:off x="1105723" y="4406662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2PT</a:t>
            </a:r>
          </a:p>
        </p:txBody>
      </p:sp>
      <p:sp>
        <p:nvSpPr>
          <p:cNvPr id="264" name="Google Shape;699;p50">
            <a:extLst>
              <a:ext uri="{FF2B5EF4-FFF2-40B4-BE49-F238E27FC236}">
                <a16:creationId xmlns:a16="http://schemas.microsoft.com/office/drawing/2014/main" id="{F24A1014-6BAD-1FAC-2ACE-D502D1672024}"/>
              </a:ext>
            </a:extLst>
          </p:cNvPr>
          <p:cNvSpPr txBox="1">
            <a:spLocks/>
          </p:cNvSpPr>
          <p:nvPr/>
        </p:nvSpPr>
        <p:spPr>
          <a:xfrm>
            <a:off x="2916275" y="2776566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2PT</a:t>
            </a:r>
          </a:p>
        </p:txBody>
      </p:sp>
      <p:sp>
        <p:nvSpPr>
          <p:cNvPr id="265" name="Google Shape;699;p50">
            <a:extLst>
              <a:ext uri="{FF2B5EF4-FFF2-40B4-BE49-F238E27FC236}">
                <a16:creationId xmlns:a16="http://schemas.microsoft.com/office/drawing/2014/main" id="{BAD23156-0F84-E98F-02C9-806CE2EE0160}"/>
              </a:ext>
            </a:extLst>
          </p:cNvPr>
          <p:cNvSpPr txBox="1">
            <a:spLocks/>
          </p:cNvSpPr>
          <p:nvPr/>
        </p:nvSpPr>
        <p:spPr>
          <a:xfrm>
            <a:off x="2916275" y="3101324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2PT</a:t>
            </a:r>
          </a:p>
        </p:txBody>
      </p:sp>
      <p:sp>
        <p:nvSpPr>
          <p:cNvPr id="266" name="Google Shape;699;p50">
            <a:extLst>
              <a:ext uri="{FF2B5EF4-FFF2-40B4-BE49-F238E27FC236}">
                <a16:creationId xmlns:a16="http://schemas.microsoft.com/office/drawing/2014/main" id="{C83E5631-5E55-44B2-E51C-E7A1308790FE}"/>
              </a:ext>
            </a:extLst>
          </p:cNvPr>
          <p:cNvSpPr txBox="1">
            <a:spLocks/>
          </p:cNvSpPr>
          <p:nvPr/>
        </p:nvSpPr>
        <p:spPr>
          <a:xfrm>
            <a:off x="2912304" y="3427658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4PT</a:t>
            </a:r>
          </a:p>
        </p:txBody>
      </p:sp>
      <p:sp>
        <p:nvSpPr>
          <p:cNvPr id="267" name="Google Shape;699;p50">
            <a:extLst>
              <a:ext uri="{FF2B5EF4-FFF2-40B4-BE49-F238E27FC236}">
                <a16:creationId xmlns:a16="http://schemas.microsoft.com/office/drawing/2014/main" id="{42A1BFC8-5A1D-1FE6-BFA5-35A84642B6D3}"/>
              </a:ext>
            </a:extLst>
          </p:cNvPr>
          <p:cNvSpPr txBox="1">
            <a:spLocks/>
          </p:cNvSpPr>
          <p:nvPr/>
        </p:nvSpPr>
        <p:spPr>
          <a:xfrm>
            <a:off x="2909968" y="3753993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5PT</a:t>
            </a:r>
          </a:p>
        </p:txBody>
      </p:sp>
      <p:sp>
        <p:nvSpPr>
          <p:cNvPr id="268" name="Google Shape;699;p50">
            <a:extLst>
              <a:ext uri="{FF2B5EF4-FFF2-40B4-BE49-F238E27FC236}">
                <a16:creationId xmlns:a16="http://schemas.microsoft.com/office/drawing/2014/main" id="{2913F0B4-74CD-7BB6-1518-AFC8116C8E5E}"/>
              </a:ext>
            </a:extLst>
          </p:cNvPr>
          <p:cNvSpPr txBox="1">
            <a:spLocks/>
          </p:cNvSpPr>
          <p:nvPr/>
        </p:nvSpPr>
        <p:spPr>
          <a:xfrm>
            <a:off x="2917907" y="4080327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6PT</a:t>
            </a:r>
          </a:p>
        </p:txBody>
      </p:sp>
      <p:sp>
        <p:nvSpPr>
          <p:cNvPr id="269" name="Google Shape;699;p50">
            <a:extLst>
              <a:ext uri="{FF2B5EF4-FFF2-40B4-BE49-F238E27FC236}">
                <a16:creationId xmlns:a16="http://schemas.microsoft.com/office/drawing/2014/main" id="{DA392737-C80F-9354-60F4-A7E90BF864BB}"/>
              </a:ext>
            </a:extLst>
          </p:cNvPr>
          <p:cNvSpPr txBox="1">
            <a:spLocks/>
          </p:cNvSpPr>
          <p:nvPr/>
        </p:nvSpPr>
        <p:spPr>
          <a:xfrm>
            <a:off x="4729029" y="2777737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10PT</a:t>
            </a:r>
          </a:p>
        </p:txBody>
      </p:sp>
      <p:sp>
        <p:nvSpPr>
          <p:cNvPr id="270" name="Google Shape;699;p50">
            <a:extLst>
              <a:ext uri="{FF2B5EF4-FFF2-40B4-BE49-F238E27FC236}">
                <a16:creationId xmlns:a16="http://schemas.microsoft.com/office/drawing/2014/main" id="{2986CCA9-7FF7-ACCD-8462-889E2E55F097}"/>
              </a:ext>
            </a:extLst>
          </p:cNvPr>
          <p:cNvSpPr txBox="1">
            <a:spLocks/>
          </p:cNvSpPr>
          <p:nvPr/>
        </p:nvSpPr>
        <p:spPr>
          <a:xfrm>
            <a:off x="4729029" y="3102495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3PT</a:t>
            </a:r>
          </a:p>
        </p:txBody>
      </p:sp>
      <p:sp>
        <p:nvSpPr>
          <p:cNvPr id="271" name="Google Shape;699;p50">
            <a:extLst>
              <a:ext uri="{FF2B5EF4-FFF2-40B4-BE49-F238E27FC236}">
                <a16:creationId xmlns:a16="http://schemas.microsoft.com/office/drawing/2014/main" id="{144CA12B-B658-6710-242E-52404AE8047F}"/>
              </a:ext>
            </a:extLst>
          </p:cNvPr>
          <p:cNvSpPr txBox="1">
            <a:spLocks/>
          </p:cNvSpPr>
          <p:nvPr/>
        </p:nvSpPr>
        <p:spPr>
          <a:xfrm>
            <a:off x="4725058" y="3428829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3PT</a:t>
            </a:r>
          </a:p>
        </p:txBody>
      </p:sp>
      <p:sp>
        <p:nvSpPr>
          <p:cNvPr id="272" name="Google Shape;699;p50">
            <a:extLst>
              <a:ext uri="{FF2B5EF4-FFF2-40B4-BE49-F238E27FC236}">
                <a16:creationId xmlns:a16="http://schemas.microsoft.com/office/drawing/2014/main" id="{5D43A9B5-1897-FB03-D3E6-DA3E20BB1196}"/>
              </a:ext>
            </a:extLst>
          </p:cNvPr>
          <p:cNvSpPr txBox="1">
            <a:spLocks/>
          </p:cNvSpPr>
          <p:nvPr/>
        </p:nvSpPr>
        <p:spPr>
          <a:xfrm>
            <a:off x="4722722" y="3755164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6PT</a:t>
            </a:r>
          </a:p>
        </p:txBody>
      </p:sp>
      <p:sp>
        <p:nvSpPr>
          <p:cNvPr id="273" name="Google Shape;699;p50">
            <a:extLst>
              <a:ext uri="{FF2B5EF4-FFF2-40B4-BE49-F238E27FC236}">
                <a16:creationId xmlns:a16="http://schemas.microsoft.com/office/drawing/2014/main" id="{0669ECF4-D549-2E0F-FE14-03401111095E}"/>
              </a:ext>
            </a:extLst>
          </p:cNvPr>
          <p:cNvSpPr txBox="1">
            <a:spLocks/>
          </p:cNvSpPr>
          <p:nvPr/>
        </p:nvSpPr>
        <p:spPr>
          <a:xfrm>
            <a:off x="4730661" y="4081498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10PT</a:t>
            </a:r>
          </a:p>
        </p:txBody>
      </p:sp>
      <p:sp>
        <p:nvSpPr>
          <p:cNvPr id="274" name="Google Shape;699;p50">
            <a:extLst>
              <a:ext uri="{FF2B5EF4-FFF2-40B4-BE49-F238E27FC236}">
                <a16:creationId xmlns:a16="http://schemas.microsoft.com/office/drawing/2014/main" id="{77551333-432E-CE48-F525-7EB1A0099A8E}"/>
              </a:ext>
            </a:extLst>
          </p:cNvPr>
          <p:cNvSpPr txBox="1">
            <a:spLocks/>
          </p:cNvSpPr>
          <p:nvPr/>
        </p:nvSpPr>
        <p:spPr>
          <a:xfrm>
            <a:off x="4728325" y="4407833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3PT</a:t>
            </a:r>
          </a:p>
        </p:txBody>
      </p:sp>
      <p:sp>
        <p:nvSpPr>
          <p:cNvPr id="275" name="Google Shape;699;p50">
            <a:extLst>
              <a:ext uri="{FF2B5EF4-FFF2-40B4-BE49-F238E27FC236}">
                <a16:creationId xmlns:a16="http://schemas.microsoft.com/office/drawing/2014/main" id="{0A3F054D-6742-801E-53A7-14792071C9A3}"/>
              </a:ext>
            </a:extLst>
          </p:cNvPr>
          <p:cNvSpPr txBox="1">
            <a:spLocks/>
          </p:cNvSpPr>
          <p:nvPr/>
        </p:nvSpPr>
        <p:spPr>
          <a:xfrm>
            <a:off x="6549146" y="2779017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3PT</a:t>
            </a:r>
          </a:p>
        </p:txBody>
      </p:sp>
      <p:sp>
        <p:nvSpPr>
          <p:cNvPr id="276" name="Google Shape;699;p50">
            <a:extLst>
              <a:ext uri="{FF2B5EF4-FFF2-40B4-BE49-F238E27FC236}">
                <a16:creationId xmlns:a16="http://schemas.microsoft.com/office/drawing/2014/main" id="{DDAC2330-DB40-4AA1-73D9-8ACAD49519FD}"/>
              </a:ext>
            </a:extLst>
          </p:cNvPr>
          <p:cNvSpPr txBox="1">
            <a:spLocks/>
          </p:cNvSpPr>
          <p:nvPr/>
        </p:nvSpPr>
        <p:spPr>
          <a:xfrm>
            <a:off x="6549146" y="3103775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3PT</a:t>
            </a:r>
          </a:p>
        </p:txBody>
      </p:sp>
      <p:sp>
        <p:nvSpPr>
          <p:cNvPr id="277" name="Google Shape;699;p50">
            <a:extLst>
              <a:ext uri="{FF2B5EF4-FFF2-40B4-BE49-F238E27FC236}">
                <a16:creationId xmlns:a16="http://schemas.microsoft.com/office/drawing/2014/main" id="{A9E13F1E-85F1-D23B-0CDE-B26040EA72D2}"/>
              </a:ext>
            </a:extLst>
          </p:cNvPr>
          <p:cNvSpPr txBox="1">
            <a:spLocks/>
          </p:cNvSpPr>
          <p:nvPr/>
        </p:nvSpPr>
        <p:spPr>
          <a:xfrm>
            <a:off x="6545175" y="3430109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5PT</a:t>
            </a:r>
          </a:p>
        </p:txBody>
      </p:sp>
      <p:sp>
        <p:nvSpPr>
          <p:cNvPr id="278" name="Google Shape;699;p50">
            <a:extLst>
              <a:ext uri="{FF2B5EF4-FFF2-40B4-BE49-F238E27FC236}">
                <a16:creationId xmlns:a16="http://schemas.microsoft.com/office/drawing/2014/main" id="{06B228DB-9717-0A21-6A61-AF2892804A8D}"/>
              </a:ext>
            </a:extLst>
          </p:cNvPr>
          <p:cNvSpPr txBox="1">
            <a:spLocks/>
          </p:cNvSpPr>
          <p:nvPr/>
        </p:nvSpPr>
        <p:spPr>
          <a:xfrm>
            <a:off x="6542839" y="3756444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1PT</a:t>
            </a:r>
          </a:p>
        </p:txBody>
      </p:sp>
      <p:sp>
        <p:nvSpPr>
          <p:cNvPr id="279" name="Google Shape;699;p50">
            <a:extLst>
              <a:ext uri="{FF2B5EF4-FFF2-40B4-BE49-F238E27FC236}">
                <a16:creationId xmlns:a16="http://schemas.microsoft.com/office/drawing/2014/main" id="{0338C402-2216-3BAC-6B5D-2528EC58A20D}"/>
              </a:ext>
            </a:extLst>
          </p:cNvPr>
          <p:cNvSpPr txBox="1">
            <a:spLocks/>
          </p:cNvSpPr>
          <p:nvPr/>
        </p:nvSpPr>
        <p:spPr>
          <a:xfrm>
            <a:off x="6550778" y="4082778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3PT</a:t>
            </a:r>
          </a:p>
        </p:txBody>
      </p:sp>
      <p:sp>
        <p:nvSpPr>
          <p:cNvPr id="280" name="Google Shape;699;p50">
            <a:extLst>
              <a:ext uri="{FF2B5EF4-FFF2-40B4-BE49-F238E27FC236}">
                <a16:creationId xmlns:a16="http://schemas.microsoft.com/office/drawing/2014/main" id="{955EE05F-96FB-2FE2-A256-30E90E6CDD3B}"/>
              </a:ext>
            </a:extLst>
          </p:cNvPr>
          <p:cNvSpPr txBox="1">
            <a:spLocks/>
          </p:cNvSpPr>
          <p:nvPr/>
        </p:nvSpPr>
        <p:spPr>
          <a:xfrm>
            <a:off x="6548442" y="4409113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de-DE" sz="800" dirty="0"/>
              <a:t>2PT</a:t>
            </a:r>
          </a:p>
        </p:txBody>
      </p:sp>
      <p:sp>
        <p:nvSpPr>
          <p:cNvPr id="281" name="Google Shape;699;p50">
            <a:extLst>
              <a:ext uri="{FF2B5EF4-FFF2-40B4-BE49-F238E27FC236}">
                <a16:creationId xmlns:a16="http://schemas.microsoft.com/office/drawing/2014/main" id="{585DF9EA-079D-9C31-5CC1-C1696FE3C273}"/>
              </a:ext>
            </a:extLst>
          </p:cNvPr>
          <p:cNvSpPr txBox="1">
            <a:spLocks/>
          </p:cNvSpPr>
          <p:nvPr/>
        </p:nvSpPr>
        <p:spPr>
          <a:xfrm>
            <a:off x="1583389" y="1904492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700" dirty="0"/>
              <a:t>10PT</a:t>
            </a:r>
          </a:p>
        </p:txBody>
      </p:sp>
      <p:sp>
        <p:nvSpPr>
          <p:cNvPr id="282" name="Google Shape;699;p50">
            <a:extLst>
              <a:ext uri="{FF2B5EF4-FFF2-40B4-BE49-F238E27FC236}">
                <a16:creationId xmlns:a16="http://schemas.microsoft.com/office/drawing/2014/main" id="{719B306F-B03D-29B7-40A9-DB2D023173D8}"/>
              </a:ext>
            </a:extLst>
          </p:cNvPr>
          <p:cNvSpPr txBox="1">
            <a:spLocks/>
          </p:cNvSpPr>
          <p:nvPr/>
        </p:nvSpPr>
        <p:spPr>
          <a:xfrm>
            <a:off x="3384125" y="1901324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700" dirty="0"/>
              <a:t>19PT</a:t>
            </a:r>
          </a:p>
        </p:txBody>
      </p:sp>
      <p:sp>
        <p:nvSpPr>
          <p:cNvPr id="283" name="Google Shape;699;p50">
            <a:extLst>
              <a:ext uri="{FF2B5EF4-FFF2-40B4-BE49-F238E27FC236}">
                <a16:creationId xmlns:a16="http://schemas.microsoft.com/office/drawing/2014/main" id="{521CE840-0510-A2D6-5DA1-E5A3754CE00B}"/>
              </a:ext>
            </a:extLst>
          </p:cNvPr>
          <p:cNvSpPr txBox="1">
            <a:spLocks/>
          </p:cNvSpPr>
          <p:nvPr/>
        </p:nvSpPr>
        <p:spPr>
          <a:xfrm>
            <a:off x="5185601" y="1903836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700" dirty="0"/>
              <a:t>41PT</a:t>
            </a:r>
          </a:p>
        </p:txBody>
      </p:sp>
      <p:sp>
        <p:nvSpPr>
          <p:cNvPr id="284" name="Google Shape;699;p50">
            <a:extLst>
              <a:ext uri="{FF2B5EF4-FFF2-40B4-BE49-F238E27FC236}">
                <a16:creationId xmlns:a16="http://schemas.microsoft.com/office/drawing/2014/main" id="{66F10AF8-9DDD-FD5D-8823-4289138C9ABB}"/>
              </a:ext>
            </a:extLst>
          </p:cNvPr>
          <p:cNvSpPr txBox="1">
            <a:spLocks/>
          </p:cNvSpPr>
          <p:nvPr/>
        </p:nvSpPr>
        <p:spPr>
          <a:xfrm>
            <a:off x="6981334" y="1895928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700" dirty="0"/>
              <a:t>20PT</a:t>
            </a:r>
          </a:p>
        </p:txBody>
      </p:sp>
      <p:sp>
        <p:nvSpPr>
          <p:cNvPr id="285" name="Google Shape;699;p50">
            <a:extLst>
              <a:ext uri="{FF2B5EF4-FFF2-40B4-BE49-F238E27FC236}">
                <a16:creationId xmlns:a16="http://schemas.microsoft.com/office/drawing/2014/main" id="{D54852B1-0FD8-6B1B-6BE8-D5237CAB6854}"/>
              </a:ext>
            </a:extLst>
          </p:cNvPr>
          <p:cNvSpPr txBox="1">
            <a:spLocks/>
          </p:cNvSpPr>
          <p:nvPr/>
        </p:nvSpPr>
        <p:spPr>
          <a:xfrm>
            <a:off x="4695010" y="1396840"/>
            <a:ext cx="597511" cy="12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700" dirty="0"/>
              <a:t>90PT</a:t>
            </a:r>
          </a:p>
        </p:txBody>
      </p:sp>
      <p:sp>
        <p:nvSpPr>
          <p:cNvPr id="626" name="Pfeil: nach unten 625">
            <a:extLst>
              <a:ext uri="{FF2B5EF4-FFF2-40B4-BE49-F238E27FC236}">
                <a16:creationId xmlns:a16="http://schemas.microsoft.com/office/drawing/2014/main" id="{C11CD0EC-E988-CCB8-F91E-ABF137230A72}"/>
              </a:ext>
            </a:extLst>
          </p:cNvPr>
          <p:cNvSpPr/>
          <p:nvPr/>
        </p:nvSpPr>
        <p:spPr>
          <a:xfrm flipV="1">
            <a:off x="771525" y="2255863"/>
            <a:ext cx="178153" cy="2458732"/>
          </a:xfrm>
          <a:prstGeom prst="downArrow">
            <a:avLst/>
          </a:prstGeom>
          <a:solidFill>
            <a:srgbClr val="E9E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Pfeil: nach unten 292">
            <a:extLst>
              <a:ext uri="{FF2B5EF4-FFF2-40B4-BE49-F238E27FC236}">
                <a16:creationId xmlns:a16="http://schemas.microsoft.com/office/drawing/2014/main" id="{50742FCE-52C4-5C19-A064-3F20B04B85D4}"/>
              </a:ext>
            </a:extLst>
          </p:cNvPr>
          <p:cNvSpPr/>
          <p:nvPr/>
        </p:nvSpPr>
        <p:spPr>
          <a:xfrm flipV="1">
            <a:off x="8181372" y="2266381"/>
            <a:ext cx="178153" cy="2458732"/>
          </a:xfrm>
          <a:prstGeom prst="downArrow">
            <a:avLst/>
          </a:prstGeom>
          <a:solidFill>
            <a:srgbClr val="E9E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E894F-3A38-6118-9A14-9985D3AA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500" y="22879"/>
            <a:ext cx="4899000" cy="507900"/>
          </a:xfrm>
        </p:spPr>
        <p:txBody>
          <a:bodyPr/>
          <a:lstStyle/>
          <a:p>
            <a:r>
              <a:rPr lang="de-DE" sz="2800" dirty="0"/>
              <a:t>Zielgruppenanalyse</a:t>
            </a:r>
            <a:endParaRPr lang="de-DE" dirty="0"/>
          </a:p>
        </p:txBody>
      </p:sp>
      <p:sp>
        <p:nvSpPr>
          <p:cNvPr id="3" name="Google Shape;225;p13">
            <a:extLst>
              <a:ext uri="{FF2B5EF4-FFF2-40B4-BE49-F238E27FC236}">
                <a16:creationId xmlns:a16="http://schemas.microsoft.com/office/drawing/2014/main" id="{21418035-52DD-9971-A025-0818E68B9749}"/>
              </a:ext>
            </a:extLst>
          </p:cNvPr>
          <p:cNvSpPr/>
          <p:nvPr/>
        </p:nvSpPr>
        <p:spPr>
          <a:xfrm>
            <a:off x="273221" y="1899550"/>
            <a:ext cx="1892744" cy="2432543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3448B5-D475-7E85-4A82-F1518540BF4A}"/>
              </a:ext>
            </a:extLst>
          </p:cNvPr>
          <p:cNvSpPr txBox="1"/>
          <p:nvPr/>
        </p:nvSpPr>
        <p:spPr>
          <a:xfrm>
            <a:off x="299474" y="1928000"/>
            <a:ext cx="1796828" cy="27977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Alter: Personen ab 18 Jahren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Geschlecht: Alle Geschlechter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Wohnort: Überwiegend Menschen aus dem Wohnort, auch außerhalb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Familienstand: Singles, Paare und Familien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Bildung: Aus allen Bildungsniveaus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Beruf: Alle möglichen Berufsgruppen sind vertreten</a:t>
            </a:r>
            <a:r>
              <a:rPr lang="de-DE" sz="900" dirty="0">
                <a:solidFill>
                  <a:schemeClr val="accent5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endParaRPr lang="de-DE" sz="1050" dirty="0">
              <a:solidFill>
                <a:schemeClr val="accent5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9DCB99C-F341-5CEF-F3C3-B80B0B7D8C0C}"/>
              </a:ext>
            </a:extLst>
          </p:cNvPr>
          <p:cNvSpPr txBox="1"/>
          <p:nvPr/>
        </p:nvSpPr>
        <p:spPr>
          <a:xfrm>
            <a:off x="213953" y="1599918"/>
            <a:ext cx="24362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Demographische Merkmale</a:t>
            </a:r>
          </a:p>
        </p:txBody>
      </p:sp>
      <p:pic>
        <p:nvPicPr>
          <p:cNvPr id="8" name="Grafik 7" descr="Familie mit Junge mit einfarbiger Füllung">
            <a:extLst>
              <a:ext uri="{FF2B5EF4-FFF2-40B4-BE49-F238E27FC236}">
                <a16:creationId xmlns:a16="http://schemas.microsoft.com/office/drawing/2014/main" id="{C7C052F2-C45B-F7A3-7100-DB973D75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395" y="949287"/>
            <a:ext cx="570395" cy="5703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3E800C-6161-69F1-5198-B7D6EBA83261}"/>
              </a:ext>
            </a:extLst>
          </p:cNvPr>
          <p:cNvSpPr txBox="1"/>
          <p:nvPr/>
        </p:nvSpPr>
        <p:spPr>
          <a:xfrm>
            <a:off x="2338415" y="1591987"/>
            <a:ext cx="21815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Sozioökonomische Merkmale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A05BEE-578C-84CE-90A9-5FDEB28A8E15}"/>
              </a:ext>
            </a:extLst>
          </p:cNvPr>
          <p:cNvSpPr txBox="1"/>
          <p:nvPr/>
        </p:nvSpPr>
        <p:spPr>
          <a:xfrm>
            <a:off x="2539392" y="1915213"/>
            <a:ext cx="1725139" cy="17936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Bildung: Aus allen Bildungsniveaus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Beruf: Alle möglichen Berufsgruppen sind vertreten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Einkommen: hohes bis niedriges Einkommen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solidFill>
                  <a:schemeClr val="accent5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endParaRPr lang="de-DE" sz="1050" dirty="0">
              <a:solidFill>
                <a:schemeClr val="accent5"/>
              </a:solidFill>
            </a:endParaRPr>
          </a:p>
        </p:txBody>
      </p:sp>
      <p:pic>
        <p:nvPicPr>
          <p:cNvPr id="13" name="Grafik 12" descr="Münzen Silhouette">
            <a:extLst>
              <a:ext uri="{FF2B5EF4-FFF2-40B4-BE49-F238E27FC236}">
                <a16:creationId xmlns:a16="http://schemas.microsoft.com/office/drawing/2014/main" id="{62E8FDD4-A614-9CF5-F25A-91328476B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2495" y="1126532"/>
            <a:ext cx="411562" cy="411562"/>
          </a:xfrm>
          <a:prstGeom prst="rect">
            <a:avLst/>
          </a:prstGeom>
        </p:spPr>
      </p:pic>
      <p:pic>
        <p:nvPicPr>
          <p:cNvPr id="15" name="Grafik 14" descr="Abschlusshut mit einfarbiger Füllung">
            <a:extLst>
              <a:ext uri="{FF2B5EF4-FFF2-40B4-BE49-F238E27FC236}">
                <a16:creationId xmlns:a16="http://schemas.microsoft.com/office/drawing/2014/main" id="{BF1BC6C4-934C-2441-86F7-93DAA3B94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8518" y="876597"/>
            <a:ext cx="347953" cy="347953"/>
          </a:xfrm>
          <a:prstGeom prst="rect">
            <a:avLst/>
          </a:prstGeom>
        </p:spPr>
      </p:pic>
      <p:pic>
        <p:nvPicPr>
          <p:cNvPr id="17" name="Grafik 16" descr="Aktenkoffer mit einfarbiger Füllung">
            <a:extLst>
              <a:ext uri="{FF2B5EF4-FFF2-40B4-BE49-F238E27FC236}">
                <a16:creationId xmlns:a16="http://schemas.microsoft.com/office/drawing/2014/main" id="{CC385AD1-A64A-A9C1-0100-42CBBF547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1532" y="1152501"/>
            <a:ext cx="310129" cy="310129"/>
          </a:xfrm>
          <a:prstGeom prst="rect">
            <a:avLst/>
          </a:prstGeom>
        </p:spPr>
      </p:pic>
      <p:sp>
        <p:nvSpPr>
          <p:cNvPr id="19" name="Google Shape;225;p13">
            <a:extLst>
              <a:ext uri="{FF2B5EF4-FFF2-40B4-BE49-F238E27FC236}">
                <a16:creationId xmlns:a16="http://schemas.microsoft.com/office/drawing/2014/main" id="{7B466D77-586C-5184-B134-19CAE04AD241}"/>
              </a:ext>
            </a:extLst>
          </p:cNvPr>
          <p:cNvSpPr/>
          <p:nvPr/>
        </p:nvSpPr>
        <p:spPr>
          <a:xfrm>
            <a:off x="2482822" y="1886762"/>
            <a:ext cx="1892744" cy="2432543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25;p13">
            <a:extLst>
              <a:ext uri="{FF2B5EF4-FFF2-40B4-BE49-F238E27FC236}">
                <a16:creationId xmlns:a16="http://schemas.microsoft.com/office/drawing/2014/main" id="{22D9A2F3-6E2D-8F16-63C0-76E1A061ADB1}"/>
              </a:ext>
            </a:extLst>
          </p:cNvPr>
          <p:cNvSpPr/>
          <p:nvPr/>
        </p:nvSpPr>
        <p:spPr>
          <a:xfrm>
            <a:off x="4692423" y="1899550"/>
            <a:ext cx="1892744" cy="2432543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6272A50-2B8C-B19E-05FE-924C03EE2D52}"/>
              </a:ext>
            </a:extLst>
          </p:cNvPr>
          <p:cNvSpPr txBox="1"/>
          <p:nvPr/>
        </p:nvSpPr>
        <p:spPr>
          <a:xfrm>
            <a:off x="4624029" y="1591986"/>
            <a:ext cx="21815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Psychografische Merkmale</a:t>
            </a:r>
          </a:p>
        </p:txBody>
      </p:sp>
      <p:pic>
        <p:nvPicPr>
          <p:cNvPr id="23" name="Grafik 22" descr="Grinsende Gesichtskontur Silhouette">
            <a:extLst>
              <a:ext uri="{FF2B5EF4-FFF2-40B4-BE49-F238E27FC236}">
                <a16:creationId xmlns:a16="http://schemas.microsoft.com/office/drawing/2014/main" id="{3180738B-8972-BA3B-C7D2-7E36B97121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9945" y="933280"/>
            <a:ext cx="582539" cy="582539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5C9196DA-2605-260C-68ED-656C34A0A144}"/>
              </a:ext>
            </a:extLst>
          </p:cNvPr>
          <p:cNvSpPr txBox="1"/>
          <p:nvPr/>
        </p:nvSpPr>
        <p:spPr>
          <a:xfrm>
            <a:off x="4776225" y="1915213"/>
            <a:ext cx="1725139" cy="2416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Motivation: Pünktlich an einem Wunschort ankommen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Meinungen: Weniger Verzögerungen im Verkehr benötigt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Werte: Zuverlässigkeit und Pünktlichkeit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Schnellere Alternativen bei Staus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de-DE" sz="900" dirty="0">
                <a:solidFill>
                  <a:srgbClr val="E9E2C9"/>
                </a:solidFill>
              </a:rPr>
              <a:t> </a:t>
            </a:r>
            <a:r>
              <a:rPr lang="de-DE" sz="1050" dirty="0">
                <a:solidFill>
                  <a:srgbClr val="E9E2C9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endParaRPr lang="de-DE" sz="1050" dirty="0">
              <a:solidFill>
                <a:schemeClr val="accent5"/>
              </a:solidFill>
            </a:endParaRPr>
          </a:p>
        </p:txBody>
      </p:sp>
      <p:sp>
        <p:nvSpPr>
          <p:cNvPr id="25" name="Google Shape;225;p13">
            <a:extLst>
              <a:ext uri="{FF2B5EF4-FFF2-40B4-BE49-F238E27FC236}">
                <a16:creationId xmlns:a16="http://schemas.microsoft.com/office/drawing/2014/main" id="{86636F5C-0BBE-AD10-7540-48A2A8378D28}"/>
              </a:ext>
            </a:extLst>
          </p:cNvPr>
          <p:cNvSpPr/>
          <p:nvPr/>
        </p:nvSpPr>
        <p:spPr>
          <a:xfrm>
            <a:off x="6902024" y="1899550"/>
            <a:ext cx="1892744" cy="2432543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9436131-583D-2B09-3FCD-7C041C79C648}"/>
              </a:ext>
            </a:extLst>
          </p:cNvPr>
          <p:cNvSpPr txBox="1"/>
          <p:nvPr/>
        </p:nvSpPr>
        <p:spPr>
          <a:xfrm>
            <a:off x="7263665" y="1591985"/>
            <a:ext cx="116946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5"/>
                </a:solidFill>
              </a:rPr>
              <a:t>Kaufverhalten</a:t>
            </a:r>
          </a:p>
        </p:txBody>
      </p:sp>
      <p:pic>
        <p:nvPicPr>
          <p:cNvPr id="28" name="Grafik 27" descr="Warenkorb mit einfarbiger Füllung">
            <a:extLst>
              <a:ext uri="{FF2B5EF4-FFF2-40B4-BE49-F238E27FC236}">
                <a16:creationId xmlns:a16="http://schemas.microsoft.com/office/drawing/2014/main" id="{7DC7AF44-1BAA-2AE9-B912-6D20AA3428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59585" y="1018754"/>
            <a:ext cx="577622" cy="577622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F8DEBE7-4A76-80EE-EE4D-270C4AB72F68}"/>
              </a:ext>
            </a:extLst>
          </p:cNvPr>
          <p:cNvSpPr txBox="1"/>
          <p:nvPr/>
        </p:nvSpPr>
        <p:spPr>
          <a:xfrm>
            <a:off x="6984531" y="1905505"/>
            <a:ext cx="1725139" cy="21745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Motiv: Kunde möchte keine hohen Wartezeiten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Preissensibilität: Der Kunde ist bereit einen entsprechenden Preis für den versprochenen Nutzen zu zahlen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solidFill>
                  <a:srgbClr val="E9E2C9"/>
                </a:solidFill>
              </a:rPr>
              <a:t>- Kauffrequenz: Einmaliger Kauf</a:t>
            </a:r>
          </a:p>
          <a:p>
            <a:pPr>
              <a:lnSpc>
                <a:spcPct val="150000"/>
              </a:lnSpc>
            </a:pPr>
            <a:endParaRPr lang="de-DE" sz="105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5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E894F-3A38-6118-9A14-9985D3AA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599" y="93216"/>
            <a:ext cx="4546865" cy="648534"/>
          </a:xfrm>
        </p:spPr>
        <p:txBody>
          <a:bodyPr/>
          <a:lstStyle/>
          <a:p>
            <a:r>
              <a:rPr lang="de-DE" dirty="0"/>
              <a:t>Persona (Beispiel)</a:t>
            </a:r>
          </a:p>
        </p:txBody>
      </p:sp>
      <p:pic>
        <p:nvPicPr>
          <p:cNvPr id="7" name="Grafik 6" descr="Männlicher Student erklärt">
            <a:extLst>
              <a:ext uri="{FF2B5EF4-FFF2-40B4-BE49-F238E27FC236}">
                <a16:creationId xmlns:a16="http://schemas.microsoft.com/office/drawing/2014/main" id="{912B325D-50AC-56D4-DEDD-31178883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92" y="1074260"/>
            <a:ext cx="1106413" cy="2994979"/>
          </a:xfrm>
          <a:prstGeom prst="rect">
            <a:avLst/>
          </a:prstGeom>
        </p:spPr>
      </p:pic>
      <p:sp>
        <p:nvSpPr>
          <p:cNvPr id="9" name="Rechteck: diagonal liegende Ecken abgeschnitten 8">
            <a:extLst>
              <a:ext uri="{FF2B5EF4-FFF2-40B4-BE49-F238E27FC236}">
                <a16:creationId xmlns:a16="http://schemas.microsoft.com/office/drawing/2014/main" id="{03145424-B5CC-E851-A643-C674A595B8F4}"/>
              </a:ext>
            </a:extLst>
          </p:cNvPr>
          <p:cNvSpPr/>
          <p:nvPr/>
        </p:nvSpPr>
        <p:spPr>
          <a:xfrm>
            <a:off x="4261649" y="1278880"/>
            <a:ext cx="3747122" cy="2832723"/>
          </a:xfrm>
          <a:prstGeom prst="snip2Diag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BFC843-771D-03BE-17DF-DD39A43CACBB}"/>
              </a:ext>
            </a:extLst>
          </p:cNvPr>
          <p:cNvSpPr txBox="1"/>
          <p:nvPr/>
        </p:nvSpPr>
        <p:spPr>
          <a:xfrm>
            <a:off x="4572000" y="1354197"/>
            <a:ext cx="3491345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Name: Sebastian Bauer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Alter: 21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Beruf: Student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Herkunft: Darmstadt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Bedürfnisse: zuverlässig, günstig, aktuell und zeitsparend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Befürchtungen: Unsicherheit über die Verminderungen der Wartezeiten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E9E2C9"/>
                </a:solidFill>
              </a:rPr>
              <a:t>- Kontaktpunkt: Internet und Kommilitonen</a:t>
            </a:r>
          </a:p>
        </p:txBody>
      </p:sp>
    </p:spTree>
    <p:extLst>
      <p:ext uri="{BB962C8B-B14F-4D97-AF65-F5344CB8AC3E}">
        <p14:creationId xmlns:p14="http://schemas.microsoft.com/office/powerpoint/2010/main" val="416275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SLA</a:t>
            </a:r>
            <a:endParaRPr dirty="0"/>
          </a:p>
        </p:txBody>
      </p:sp>
      <p:sp>
        <p:nvSpPr>
          <p:cNvPr id="372" name="Google Shape;372;p33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Fehlerfreie Funktionalität der Software</a:t>
            </a:r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3384413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SERVICE</a:t>
            </a: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TARGET</a:t>
            </a:r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Kritische Softwarerelevanz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99,9%</a:t>
            </a:r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MESSBARKEIT</a:t>
            </a:r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Reporting von Vorfällen und Ausfällen (Monitoring)</a:t>
            </a:r>
          </a:p>
        </p:txBody>
      </p:sp>
      <p:pic>
        <p:nvPicPr>
          <p:cNvPr id="3" name="Grafik 2" descr="Volltreffer Silhouette">
            <a:extLst>
              <a:ext uri="{FF2B5EF4-FFF2-40B4-BE49-F238E27FC236}">
                <a16:creationId xmlns:a16="http://schemas.microsoft.com/office/drawing/2014/main" id="{85E45223-6272-E475-3C8C-86B9C2AF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40" y="1796804"/>
            <a:ext cx="679269" cy="679269"/>
          </a:xfrm>
          <a:prstGeom prst="rect">
            <a:avLst/>
          </a:prstGeom>
        </p:spPr>
      </p:pic>
      <p:pic>
        <p:nvPicPr>
          <p:cNvPr id="5" name="Grafik 4" descr="Kreiseltheodolith Silhouette">
            <a:extLst>
              <a:ext uri="{FF2B5EF4-FFF2-40B4-BE49-F238E27FC236}">
                <a16:creationId xmlns:a16="http://schemas.microsoft.com/office/drawing/2014/main" id="{71EC08DD-6407-B02C-978D-A24AE312D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6629" y="1825373"/>
            <a:ext cx="622129" cy="622129"/>
          </a:xfrm>
          <a:prstGeom prst="rect">
            <a:avLst/>
          </a:prstGeom>
        </p:spPr>
      </p:pic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B24C632A-B5DD-483A-C0D1-ED1584391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0910" y="1825372"/>
            <a:ext cx="622130" cy="6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96CA4F5-97E1-C6C3-E6CD-6A774E1D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SWOT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34CAD80-DB27-35FC-1244-66EFD6BD94A5}"/>
              </a:ext>
            </a:extLst>
          </p:cNvPr>
          <p:cNvSpPr/>
          <p:nvPr/>
        </p:nvSpPr>
        <p:spPr>
          <a:xfrm>
            <a:off x="1293588" y="970901"/>
            <a:ext cx="3337880" cy="17758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2"/>
                </a:solidFill>
              </a:rPr>
              <a:t>S</a:t>
            </a:r>
            <a:r>
              <a:rPr lang="de-DE" sz="1100" dirty="0" err="1">
                <a:solidFill>
                  <a:schemeClr val="tx2"/>
                </a:solidFill>
              </a:rPr>
              <a:t>trengths</a:t>
            </a:r>
            <a:endParaRPr lang="de-DE" sz="11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Konzepterstellung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ML &amp; KI Expertise</a:t>
            </a:r>
          </a:p>
          <a:p>
            <a:pPr algn="ctr"/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5F4095-2240-B932-808D-14432D1F4F64}"/>
              </a:ext>
            </a:extLst>
          </p:cNvPr>
          <p:cNvSpPr/>
          <p:nvPr/>
        </p:nvSpPr>
        <p:spPr>
          <a:xfrm>
            <a:off x="4631468" y="970900"/>
            <a:ext cx="3337880" cy="17758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2"/>
                </a:solidFill>
              </a:rPr>
              <a:t>W</a:t>
            </a:r>
            <a:r>
              <a:rPr lang="de-DE" sz="1100" dirty="0" err="1">
                <a:solidFill>
                  <a:schemeClr val="tx2"/>
                </a:solidFill>
              </a:rPr>
              <a:t>eaknesses</a:t>
            </a:r>
            <a:endParaRPr lang="de-DE" sz="11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Neukundengewinnung, aufgrund des geringen Nachfragevolumens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Fehlende Möglichkeiten zur selbstständigen Datengewinnung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Ergebnis ist bei der breiten Masse nicht sichtbar (die Menschen sind einfach froh, dass es keinen Stau mehr gibt, fragen sich aber nicht warum das so ist)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9B36D6-C53F-541D-0C6D-0AF74C6DDA84}"/>
              </a:ext>
            </a:extLst>
          </p:cNvPr>
          <p:cNvSpPr/>
          <p:nvPr/>
        </p:nvSpPr>
        <p:spPr>
          <a:xfrm>
            <a:off x="1293588" y="2746706"/>
            <a:ext cx="3337880" cy="17758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2"/>
                </a:solidFill>
              </a:rPr>
              <a:t>O</a:t>
            </a:r>
            <a:r>
              <a:rPr lang="de-DE" sz="1100" dirty="0" err="1">
                <a:solidFill>
                  <a:schemeClr val="tx2"/>
                </a:solidFill>
              </a:rPr>
              <a:t>pportunities</a:t>
            </a:r>
            <a:endParaRPr lang="de-DE" sz="11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Jedes abgeschlossene Projekt wird als bedeutende Referenz gesehen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Eigene physische Geräte zur Verkehrsanalyse, um unabhängiger von bereitgestellten Daten zu werden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Navigationsapp für Endkunden erweitert das Portfolio und erhöht die Sichtbarkeit des Unternehmens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9394F1C-4183-2243-9A40-A90CF7BB262D}"/>
              </a:ext>
            </a:extLst>
          </p:cNvPr>
          <p:cNvSpPr/>
          <p:nvPr/>
        </p:nvSpPr>
        <p:spPr>
          <a:xfrm>
            <a:off x="4631468" y="2746705"/>
            <a:ext cx="3337880" cy="17758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2"/>
                </a:solidFill>
              </a:rPr>
              <a:t>T</a:t>
            </a:r>
            <a:r>
              <a:rPr lang="de-DE" sz="1100" dirty="0" err="1">
                <a:solidFill>
                  <a:schemeClr val="tx2"/>
                </a:solidFill>
              </a:rPr>
              <a:t>hreats</a:t>
            </a:r>
            <a:endParaRPr lang="de-DE" sz="11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Geringe Datenqualität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2"/>
                </a:solidFill>
              </a:rPr>
              <a:t>Probleme bei der Implementierung auf physischer Ebene</a:t>
            </a:r>
          </a:p>
        </p:txBody>
      </p:sp>
    </p:spTree>
    <p:extLst>
      <p:ext uri="{BB962C8B-B14F-4D97-AF65-F5344CB8AC3E}">
        <p14:creationId xmlns:p14="http://schemas.microsoft.com/office/powerpoint/2010/main" val="97512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27" y="1177004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AUSBLICK</a:t>
            </a:r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051740" y="3438413"/>
            <a:ext cx="3040519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Nächsten Aufgaben und Meilensteine</a:t>
            </a: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1224127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46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0"/>
          <p:cNvGrpSpPr/>
          <p:nvPr/>
        </p:nvGrpSpPr>
        <p:grpSpPr>
          <a:xfrm>
            <a:off x="1060954" y="1413195"/>
            <a:ext cx="7075501" cy="2833541"/>
            <a:chOff x="359950" y="1436345"/>
            <a:chExt cx="7075501" cy="2833541"/>
          </a:xfrm>
        </p:grpSpPr>
        <p:sp>
          <p:nvSpPr>
            <p:cNvPr id="676" name="Google Shape;676;p50"/>
            <p:cNvSpPr/>
            <p:nvPr/>
          </p:nvSpPr>
          <p:spPr>
            <a:xfrm>
              <a:off x="359950" y="2829901"/>
              <a:ext cx="7075501" cy="45719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75527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448532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85035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12030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 rot="5400000">
              <a:off x="4006545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 rot="5400000">
              <a:off x="127647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 rot="5400000">
              <a:off x="264152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50"/>
            <p:cNvSpPr/>
            <p:nvPr/>
          </p:nvSpPr>
          <p:spPr>
            <a:xfrm rot="5400000">
              <a:off x="537157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50"/>
            <p:cNvCxnSpPr/>
            <p:nvPr/>
          </p:nvCxnSpPr>
          <p:spPr>
            <a:xfrm>
              <a:off x="320690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593695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/>
            <p:nvPr/>
          </p:nvCxnSpPr>
          <p:spPr>
            <a:xfrm>
              <a:off x="1841850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457202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5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AUSBLICK</a:t>
            </a:r>
            <a:endParaRPr dirty="0"/>
          </a:p>
        </p:txBody>
      </p:sp>
      <p:sp>
        <p:nvSpPr>
          <p:cNvPr id="693" name="Google Shape;693;p50"/>
          <p:cNvSpPr txBox="1">
            <a:spLocks noGrp="1"/>
          </p:cNvSpPr>
          <p:nvPr>
            <p:ph type="subTitle" idx="4294967295"/>
          </p:nvPr>
        </p:nvSpPr>
        <p:spPr>
          <a:xfrm>
            <a:off x="1550229" y="1712195"/>
            <a:ext cx="1985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Wirtschsftliche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4294967295"/>
          </p:nvPr>
        </p:nvSpPr>
        <p:spPr>
          <a:xfrm>
            <a:off x="4280067" y="1480220"/>
            <a:ext cx="1985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AP 3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95" name="Google Shape;695;p50"/>
          <p:cNvSpPr txBox="1">
            <a:spLocks noGrp="1"/>
          </p:cNvSpPr>
          <p:nvPr>
            <p:ph type="subTitle" idx="4294967295"/>
          </p:nvPr>
        </p:nvSpPr>
        <p:spPr>
          <a:xfrm>
            <a:off x="4280067" y="1712195"/>
            <a:ext cx="19857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Konzept und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Modellbildung</a:t>
            </a:r>
            <a:endParaRPr dirty="0"/>
          </a:p>
        </p:txBody>
      </p:sp>
      <p:sp>
        <p:nvSpPr>
          <p:cNvPr id="696" name="Google Shape;696;p50"/>
          <p:cNvSpPr txBox="1">
            <a:spLocks noGrp="1"/>
          </p:cNvSpPr>
          <p:nvPr>
            <p:ph type="subTitle" idx="4294967295"/>
          </p:nvPr>
        </p:nvSpPr>
        <p:spPr>
          <a:xfrm>
            <a:off x="1550275" y="1480220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AP 1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99" name="Google Shape;699;p50"/>
          <p:cNvSpPr txBox="1">
            <a:spLocks noGrp="1"/>
          </p:cNvSpPr>
          <p:nvPr>
            <p:ph type="subTitle" idx="4294967295"/>
          </p:nvPr>
        </p:nvSpPr>
        <p:spPr>
          <a:xfrm>
            <a:off x="2915279" y="3414970"/>
            <a:ext cx="1985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Datenanalyse</a:t>
            </a:r>
            <a:endParaRPr dirty="0"/>
          </a:p>
        </p:txBody>
      </p:sp>
      <p:sp>
        <p:nvSpPr>
          <p:cNvPr id="700" name="Google Shape;700;p50"/>
          <p:cNvSpPr txBox="1">
            <a:spLocks noGrp="1"/>
          </p:cNvSpPr>
          <p:nvPr>
            <p:ph type="subTitle" idx="4294967295"/>
          </p:nvPr>
        </p:nvSpPr>
        <p:spPr>
          <a:xfrm>
            <a:off x="2915325" y="3182995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AP 2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01" name="Google Shape;701;p50"/>
          <p:cNvSpPr txBox="1">
            <a:spLocks noGrp="1"/>
          </p:cNvSpPr>
          <p:nvPr>
            <p:ph type="subTitle" idx="4294967295"/>
          </p:nvPr>
        </p:nvSpPr>
        <p:spPr>
          <a:xfrm>
            <a:off x="5645329" y="3414970"/>
            <a:ext cx="1985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Implementierung und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Nachbesserung</a:t>
            </a:r>
            <a:endParaRPr dirty="0"/>
          </a:p>
        </p:txBody>
      </p:sp>
      <p:sp>
        <p:nvSpPr>
          <p:cNvPr id="702" name="Google Shape;702;p50"/>
          <p:cNvSpPr txBox="1">
            <a:spLocks noGrp="1"/>
          </p:cNvSpPr>
          <p:nvPr>
            <p:ph type="subTitle" idx="4294967295"/>
          </p:nvPr>
        </p:nvSpPr>
        <p:spPr>
          <a:xfrm>
            <a:off x="5645375" y="3182995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AP 4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4D9DEB0-A75C-0960-F3B4-BFA8871710C0}"/>
              </a:ext>
            </a:extLst>
          </p:cNvPr>
          <p:cNvSpPr/>
          <p:nvPr/>
        </p:nvSpPr>
        <p:spPr>
          <a:xfrm>
            <a:off x="2470980" y="2760723"/>
            <a:ext cx="143748" cy="143748"/>
          </a:xfrm>
          <a:prstGeom prst="ellipse">
            <a:avLst/>
          </a:prstGeom>
          <a:solidFill>
            <a:srgbClr val="DCA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0707E22-0DE6-AE34-A710-71E03152A28F}"/>
              </a:ext>
            </a:extLst>
          </p:cNvPr>
          <p:cNvSpPr/>
          <p:nvPr/>
        </p:nvSpPr>
        <p:spPr>
          <a:xfrm>
            <a:off x="1561835" y="1414117"/>
            <a:ext cx="1962044" cy="1134483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8A1273A-1CC0-AFAE-4497-15268599A437}"/>
              </a:ext>
            </a:extLst>
          </p:cNvPr>
          <p:cNvSpPr/>
          <p:nvPr/>
        </p:nvSpPr>
        <p:spPr>
          <a:xfrm>
            <a:off x="4303723" y="1414117"/>
            <a:ext cx="1962044" cy="1134483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3DD48A-51D4-26D0-9C86-3E440A77C0A7}"/>
              </a:ext>
            </a:extLst>
          </p:cNvPr>
          <p:cNvSpPr/>
          <p:nvPr/>
        </p:nvSpPr>
        <p:spPr>
          <a:xfrm>
            <a:off x="5668495" y="3108207"/>
            <a:ext cx="1962044" cy="1134483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7FE5748-577B-ED37-9852-69AF8EF65974}"/>
              </a:ext>
            </a:extLst>
          </p:cNvPr>
          <p:cNvSpPr/>
          <p:nvPr/>
        </p:nvSpPr>
        <p:spPr>
          <a:xfrm>
            <a:off x="2828062" y="3018930"/>
            <a:ext cx="2159181" cy="1330026"/>
          </a:xfrm>
          <a:prstGeom prst="rect">
            <a:avLst/>
          </a:prstGeom>
          <a:noFill/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COMMEATUS AG</a:t>
            </a:r>
            <a:endParaRPr dirty="0"/>
          </a:p>
        </p:txBody>
      </p:sp>
      <p:sp>
        <p:nvSpPr>
          <p:cNvPr id="364" name="Google Shape;364;p32"/>
          <p:cNvSpPr txBox="1">
            <a:spLocks noGrp="1"/>
          </p:cNvSpPr>
          <p:nvPr>
            <p:ph type="body" idx="1"/>
          </p:nvPr>
        </p:nvSpPr>
        <p:spPr>
          <a:xfrm>
            <a:off x="1113780" y="1182532"/>
            <a:ext cx="3886492" cy="2612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DCAE52"/>
                </a:solidFill>
              </a:rPr>
              <a:t>Alle</a:t>
            </a:r>
            <a:r>
              <a:rPr lang="de-DE" sz="2400" dirty="0"/>
              <a:t> Wege führen nach Rom…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Dank Uns!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4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Ihr zuverlässiger Partner für intelligente </a:t>
            </a:r>
            <a:r>
              <a:rPr lang="de-DE" sz="1600" dirty="0">
                <a:solidFill>
                  <a:srgbClr val="DCAE52"/>
                </a:solidFill>
              </a:rPr>
              <a:t>Verkehrsoptimierungen</a:t>
            </a:r>
            <a:r>
              <a:rPr lang="de-DE" sz="1600" dirty="0">
                <a:solidFill>
                  <a:srgbClr val="E9E2C9"/>
                </a:solidFill>
              </a:rPr>
              <a:t>.</a:t>
            </a:r>
          </a:p>
        </p:txBody>
      </p:sp>
      <p:sp>
        <p:nvSpPr>
          <p:cNvPr id="365" name="Google Shape;365;p32"/>
          <p:cNvSpPr txBox="1">
            <a:spLocks noGrp="1"/>
          </p:cNvSpPr>
          <p:nvPr>
            <p:ph type="body" idx="1"/>
          </p:nvPr>
        </p:nvSpPr>
        <p:spPr>
          <a:xfrm>
            <a:off x="5276910" y="3227938"/>
            <a:ext cx="19986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COMMEATUS AG</a:t>
            </a:r>
            <a:endParaRPr sz="1100" b="1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" name="Google Shape;217;p36">
            <a:extLst>
              <a:ext uri="{FF2B5EF4-FFF2-40B4-BE49-F238E27FC236}">
                <a16:creationId xmlns:a16="http://schemas.microsoft.com/office/drawing/2014/main" id="{B6E857AB-18BA-A3BD-208E-B3E1E3B4CE92}"/>
              </a:ext>
            </a:extLst>
          </p:cNvPr>
          <p:cNvGrpSpPr/>
          <p:nvPr/>
        </p:nvGrpSpPr>
        <p:grpSpPr>
          <a:xfrm>
            <a:off x="5524417" y="1626610"/>
            <a:ext cx="1647466" cy="1639703"/>
            <a:chOff x="1178525" y="238125"/>
            <a:chExt cx="5262275" cy="5237475"/>
          </a:xfrm>
        </p:grpSpPr>
        <p:sp>
          <p:nvSpPr>
            <p:cNvPr id="11" name="Google Shape;218;p36">
              <a:extLst>
                <a:ext uri="{FF2B5EF4-FFF2-40B4-BE49-F238E27FC236}">
                  <a16:creationId xmlns:a16="http://schemas.microsoft.com/office/drawing/2014/main" id="{21680B5D-863E-D0C6-F4CE-4873A4BCB80C}"/>
                </a:ext>
              </a:extLst>
            </p:cNvPr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19;p36">
              <a:extLst>
                <a:ext uri="{FF2B5EF4-FFF2-40B4-BE49-F238E27FC236}">
                  <a16:creationId xmlns:a16="http://schemas.microsoft.com/office/drawing/2014/main" id="{52A5013D-7601-D29F-0BDA-08B35F457D7D}"/>
                </a:ext>
              </a:extLst>
            </p:cNvPr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0D72CC57-702F-A2FE-8E7D-502D38185EF3}"/>
              </a:ext>
            </a:extLst>
          </p:cNvPr>
          <p:cNvSpPr/>
          <p:nvPr/>
        </p:nvSpPr>
        <p:spPr>
          <a:xfrm>
            <a:off x="5308165" y="1460862"/>
            <a:ext cx="2100775" cy="2100775"/>
          </a:xfrm>
          <a:prstGeom prst="rect">
            <a:avLst/>
          </a:prstGeom>
          <a:noFill/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PROJEKTTEAM</a:t>
            </a:r>
            <a:endParaRPr dirty="0"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Senior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Wirtschaftliche Analyse</a:t>
            </a:r>
            <a:endParaRPr dirty="0"/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 SCHMID</a:t>
            </a:r>
            <a:endParaRPr dirty="0"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Projektmanager</a:t>
            </a:r>
            <a:endParaRPr dirty="0"/>
          </a:p>
        </p:txBody>
      </p:sp>
      <p:pic>
        <p:nvPicPr>
          <p:cNvPr id="836" name="Google Shape;836;p54"/>
          <p:cNvPicPr preferRelativeResize="0"/>
          <p:nvPr/>
        </p:nvPicPr>
        <p:blipFill rotWithShape="1">
          <a:blip r:embed="rId3">
            <a:alphaModFix/>
          </a:blip>
          <a:srcRect l="2187" r="12034"/>
          <a:stretch/>
        </p:blipFill>
        <p:spPr>
          <a:xfrm>
            <a:off x="713225" y="1414873"/>
            <a:ext cx="1328251" cy="11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4"/>
          <p:cNvPicPr preferRelativeResize="0"/>
          <p:nvPr/>
        </p:nvPicPr>
        <p:blipFill rotWithShape="1">
          <a:blip r:embed="rId4">
            <a:alphaModFix/>
          </a:blip>
          <a:srcRect l="16658" r="10375" b="6261"/>
          <a:stretch/>
        </p:blipFill>
        <p:spPr>
          <a:xfrm>
            <a:off x="7102350" y="1414873"/>
            <a:ext cx="1328251" cy="11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4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MICHAEL RAINKO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MORITZ MÜLLER</a:t>
            </a:r>
          </a:p>
        </p:txBody>
      </p:sp>
      <p:sp>
        <p:nvSpPr>
          <p:cNvPr id="840" name="Google Shape;840;p54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Senior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Entwicklung</a:t>
            </a:r>
            <a:endParaRPr dirty="0"/>
          </a:p>
        </p:txBody>
      </p:sp>
      <p:sp>
        <p:nvSpPr>
          <p:cNvPr id="841" name="Google Shape;841;p54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ANDREAS DICHTER</a:t>
            </a:r>
            <a:endParaRPr dirty="0"/>
          </a:p>
        </p:txBody>
      </p:sp>
      <p:sp>
        <p:nvSpPr>
          <p:cNvPr id="842" name="Google Shape;842;p54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Junior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Wirtschaftliche Analyse</a:t>
            </a:r>
            <a:endParaRPr dirty="0"/>
          </a:p>
        </p:txBody>
      </p:sp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r="22408"/>
          <a:stretch/>
        </p:blipFill>
        <p:spPr>
          <a:xfrm>
            <a:off x="713225" y="2873048"/>
            <a:ext cx="1328251" cy="11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l="23901" r="3137" b="6261"/>
          <a:stretch/>
        </p:blipFill>
        <p:spPr>
          <a:xfrm>
            <a:off x="7102350" y="2873048"/>
            <a:ext cx="1328251" cy="11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Puppe enthält.&#10;&#10;Automatisch generierte Beschreibung">
            <a:extLst>
              <a:ext uri="{FF2B5EF4-FFF2-40B4-BE49-F238E27FC236}">
                <a16:creationId xmlns:a16="http://schemas.microsoft.com/office/drawing/2014/main" id="{C28B2AF9-AF20-52A1-4C38-6FE767139B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716" b="10403"/>
          <a:stretch/>
        </p:blipFill>
        <p:spPr>
          <a:xfrm>
            <a:off x="713225" y="1414872"/>
            <a:ext cx="1328252" cy="114035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602B4A-172C-A3AA-9E0A-8F26856BCB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645" b="15214"/>
          <a:stretch/>
        </p:blipFill>
        <p:spPr>
          <a:xfrm>
            <a:off x="713225" y="2873049"/>
            <a:ext cx="1328225" cy="1140349"/>
          </a:xfrm>
          <a:prstGeom prst="rect">
            <a:avLst/>
          </a:prstGeom>
        </p:spPr>
      </p:pic>
      <p:pic>
        <p:nvPicPr>
          <p:cNvPr id="7" name="Grafik 6" descr="Ein Bild, das Text, Spielzeug, Puppe enthält.&#10;&#10;Automatisch generierte Beschreibung">
            <a:extLst>
              <a:ext uri="{FF2B5EF4-FFF2-40B4-BE49-F238E27FC236}">
                <a16:creationId xmlns:a16="http://schemas.microsoft.com/office/drawing/2014/main" id="{BEA32031-2E7D-0158-1AAA-73BEB39B88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320" r="819" b="6530"/>
          <a:stretch/>
        </p:blipFill>
        <p:spPr>
          <a:xfrm>
            <a:off x="7102349" y="1414871"/>
            <a:ext cx="1328252" cy="114035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C5BCE09-B14A-2F74-476E-5A1A95AF22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279" r="1402" b="6930"/>
          <a:stretch/>
        </p:blipFill>
        <p:spPr>
          <a:xfrm>
            <a:off x="7102349" y="2874305"/>
            <a:ext cx="1335019" cy="11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5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PROJEKTTEAM</a:t>
            </a:r>
            <a:endParaRPr dirty="0"/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BERKIL</a:t>
            </a:r>
            <a:endParaRPr dirty="0"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Entwicklung</a:t>
            </a:r>
            <a:endParaRPr dirty="0"/>
          </a:p>
        </p:txBody>
      </p:sp>
      <p:pic>
        <p:nvPicPr>
          <p:cNvPr id="836" name="Google Shape;836;p54"/>
          <p:cNvPicPr preferRelativeResize="0"/>
          <p:nvPr/>
        </p:nvPicPr>
        <p:blipFill rotWithShape="1">
          <a:blip r:embed="rId3">
            <a:alphaModFix/>
          </a:blip>
          <a:srcRect l="2187" r="12034"/>
          <a:stretch/>
        </p:blipFill>
        <p:spPr>
          <a:xfrm>
            <a:off x="713225" y="1414873"/>
            <a:ext cx="1328251" cy="11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E056CC5-69C8-633D-C0C7-98690C561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9" t="3729" r="-409" b="10422"/>
          <a:stretch/>
        </p:blipFill>
        <p:spPr>
          <a:xfrm>
            <a:off x="713225" y="1414874"/>
            <a:ext cx="1333705" cy="11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KI gestützte </a:t>
            </a:r>
            <a:r>
              <a:rPr lang="de-DE" dirty="0">
                <a:solidFill>
                  <a:srgbClr val="DCAE52"/>
                </a:solidFill>
              </a:rPr>
              <a:t>Analysen</a:t>
            </a:r>
            <a:r>
              <a:rPr lang="de-DE" dirty="0"/>
              <a:t> und </a:t>
            </a:r>
            <a:r>
              <a:rPr lang="de-DE" dirty="0">
                <a:solidFill>
                  <a:srgbClr val="DCAE52"/>
                </a:solidFill>
              </a:rPr>
              <a:t>Vorhersagen</a:t>
            </a:r>
            <a:r>
              <a:rPr lang="de-DE" dirty="0"/>
              <a:t> führen zu einer optimalen </a:t>
            </a:r>
            <a:r>
              <a:rPr lang="de-DE" dirty="0">
                <a:solidFill>
                  <a:srgbClr val="DCAE52"/>
                </a:solidFill>
              </a:rPr>
              <a:t>Verkehrssteuerung</a:t>
            </a:r>
            <a:r>
              <a:rPr lang="de-DE" dirty="0"/>
              <a:t> zur Vermeidung von Überlastungen.</a:t>
            </a:r>
          </a:p>
        </p:txBody>
      </p:sp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 PRODUKT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06445F-66A0-3CAB-D1E0-3A45514C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25" y="1637119"/>
            <a:ext cx="3146348" cy="2359761"/>
          </a:xfrm>
          <a:prstGeom prst="rect">
            <a:avLst/>
          </a:prstGeom>
          <a:ln w="19050">
            <a:solidFill>
              <a:srgbClr val="DCAE52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PRODUKT-FEATURES</a:t>
            </a:r>
            <a:endParaRPr b="1" dirty="0"/>
          </a:p>
        </p:txBody>
      </p:sp>
      <p:sp>
        <p:nvSpPr>
          <p:cNvPr id="372" name="Google Shape;372;p33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Optimale </a:t>
            </a:r>
            <a:r>
              <a:rPr lang="de-DE" dirty="0">
                <a:solidFill>
                  <a:srgbClr val="DCAE52"/>
                </a:solidFill>
              </a:rPr>
              <a:t>Allokation</a:t>
            </a:r>
            <a:r>
              <a:rPr lang="de-DE" dirty="0"/>
              <a:t> des Verkehrsaufkommens reduziert </a:t>
            </a:r>
            <a:r>
              <a:rPr lang="de-DE" dirty="0">
                <a:solidFill>
                  <a:srgbClr val="DCAE52"/>
                </a:solidFill>
              </a:rPr>
              <a:t>Kosten</a:t>
            </a:r>
            <a:r>
              <a:rPr lang="de-DE" dirty="0"/>
              <a:t> und </a:t>
            </a:r>
            <a:r>
              <a:rPr lang="de-DE" dirty="0">
                <a:solidFill>
                  <a:srgbClr val="DCAE52"/>
                </a:solidFill>
              </a:rPr>
              <a:t>Zeit</a:t>
            </a:r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OPTIMIERUNG</a:t>
            </a: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KI MODELLE</a:t>
            </a:r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KI gestützte </a:t>
            </a:r>
            <a:r>
              <a:rPr lang="de-DE" dirty="0">
                <a:solidFill>
                  <a:srgbClr val="DCAE52"/>
                </a:solidFill>
              </a:rPr>
              <a:t>Analysen</a:t>
            </a:r>
            <a:r>
              <a:rPr lang="de-DE" dirty="0"/>
              <a:t> und </a:t>
            </a:r>
            <a:r>
              <a:rPr lang="de-DE" dirty="0">
                <a:solidFill>
                  <a:srgbClr val="DCAE52"/>
                </a:solidFill>
              </a:rPr>
              <a:t>Prognosen</a:t>
            </a:r>
            <a:r>
              <a:rPr lang="de-DE" dirty="0"/>
              <a:t> liefern eine optimale Lösung</a:t>
            </a:r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UMWELT</a:t>
            </a:r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Neben persönlichen Vorteilen wird ein wichtiger Teil zum </a:t>
            </a:r>
            <a:r>
              <a:rPr lang="de-DE" dirty="0">
                <a:solidFill>
                  <a:srgbClr val="DCAE52"/>
                </a:solidFill>
              </a:rPr>
              <a:t>Schutz</a:t>
            </a:r>
            <a:r>
              <a:rPr lang="de-DE" dirty="0"/>
              <a:t> der </a:t>
            </a:r>
            <a:r>
              <a:rPr lang="de-DE" dirty="0">
                <a:solidFill>
                  <a:srgbClr val="DCAE52"/>
                </a:solidFill>
              </a:rPr>
              <a:t>Umwelt</a:t>
            </a:r>
            <a:r>
              <a:rPr lang="de-DE" dirty="0"/>
              <a:t> beigetragen</a:t>
            </a:r>
          </a:p>
        </p:txBody>
      </p:sp>
      <p:grpSp>
        <p:nvGrpSpPr>
          <p:cNvPr id="18" name="Google Shape;9214;p68">
            <a:extLst>
              <a:ext uri="{FF2B5EF4-FFF2-40B4-BE49-F238E27FC236}">
                <a16:creationId xmlns:a16="http://schemas.microsoft.com/office/drawing/2014/main" id="{216F2B86-B37D-B13A-A2E0-ECA72139CFED}"/>
              </a:ext>
            </a:extLst>
          </p:cNvPr>
          <p:cNvGrpSpPr/>
          <p:nvPr/>
        </p:nvGrpSpPr>
        <p:grpSpPr>
          <a:xfrm>
            <a:off x="1808910" y="2034852"/>
            <a:ext cx="370930" cy="370549"/>
            <a:chOff x="2497275" y="2744159"/>
            <a:chExt cx="370930" cy="370549"/>
          </a:xfrm>
          <a:solidFill>
            <a:srgbClr val="DCAE52"/>
          </a:solidFill>
        </p:grpSpPr>
        <p:sp>
          <p:nvSpPr>
            <p:cNvPr id="19" name="Google Shape;9215;p68">
              <a:extLst>
                <a:ext uri="{FF2B5EF4-FFF2-40B4-BE49-F238E27FC236}">
                  <a16:creationId xmlns:a16="http://schemas.microsoft.com/office/drawing/2014/main" id="{7A9503C1-6D8F-E5E4-9CDF-C8E80FBC8BCD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16;p68">
              <a:extLst>
                <a:ext uri="{FF2B5EF4-FFF2-40B4-BE49-F238E27FC236}">
                  <a16:creationId xmlns:a16="http://schemas.microsoft.com/office/drawing/2014/main" id="{A43B6C4D-C14C-B077-A6E0-96BBCEE9F86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17;p68">
              <a:extLst>
                <a:ext uri="{FF2B5EF4-FFF2-40B4-BE49-F238E27FC236}">
                  <a16:creationId xmlns:a16="http://schemas.microsoft.com/office/drawing/2014/main" id="{704B1F6C-CB7F-C645-7FC6-3AE6E380C6A7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8;p68">
              <a:extLst>
                <a:ext uri="{FF2B5EF4-FFF2-40B4-BE49-F238E27FC236}">
                  <a16:creationId xmlns:a16="http://schemas.microsoft.com/office/drawing/2014/main" id="{D52AE21D-89D1-CC2D-7B3E-DE786BDEAFF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19;p68">
              <a:extLst>
                <a:ext uri="{FF2B5EF4-FFF2-40B4-BE49-F238E27FC236}">
                  <a16:creationId xmlns:a16="http://schemas.microsoft.com/office/drawing/2014/main" id="{FDAD7CF3-A8A3-9408-7D5A-B06F5E8E3D9A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0;p68">
              <a:extLst>
                <a:ext uri="{FF2B5EF4-FFF2-40B4-BE49-F238E27FC236}">
                  <a16:creationId xmlns:a16="http://schemas.microsoft.com/office/drawing/2014/main" id="{C4AD01A8-AB6C-F7E7-27DA-B7CF873887C2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440;p68">
            <a:extLst>
              <a:ext uri="{FF2B5EF4-FFF2-40B4-BE49-F238E27FC236}">
                <a16:creationId xmlns:a16="http://schemas.microsoft.com/office/drawing/2014/main" id="{4189738B-8705-39B1-3C90-9DAE776CA53F}"/>
              </a:ext>
            </a:extLst>
          </p:cNvPr>
          <p:cNvGrpSpPr/>
          <p:nvPr/>
        </p:nvGrpSpPr>
        <p:grpSpPr>
          <a:xfrm>
            <a:off x="4384620" y="2034852"/>
            <a:ext cx="374709" cy="374010"/>
            <a:chOff x="1421638" y="4125629"/>
            <a:chExt cx="374709" cy="374010"/>
          </a:xfrm>
          <a:solidFill>
            <a:srgbClr val="DCAE52"/>
          </a:solidFill>
        </p:grpSpPr>
        <p:sp>
          <p:nvSpPr>
            <p:cNvPr id="26" name="Google Shape;9441;p68">
              <a:extLst>
                <a:ext uri="{FF2B5EF4-FFF2-40B4-BE49-F238E27FC236}">
                  <a16:creationId xmlns:a16="http://schemas.microsoft.com/office/drawing/2014/main" id="{FE3C0CF4-9B0E-5E5B-0C6F-447FAD1D6801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42;p68">
              <a:extLst>
                <a:ext uri="{FF2B5EF4-FFF2-40B4-BE49-F238E27FC236}">
                  <a16:creationId xmlns:a16="http://schemas.microsoft.com/office/drawing/2014/main" id="{F6A25123-406D-F6F1-6B5D-5BC12EA21397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290;p68">
            <a:extLst>
              <a:ext uri="{FF2B5EF4-FFF2-40B4-BE49-F238E27FC236}">
                <a16:creationId xmlns:a16="http://schemas.microsoft.com/office/drawing/2014/main" id="{20DBB013-F184-23A0-281B-129518552570}"/>
              </a:ext>
            </a:extLst>
          </p:cNvPr>
          <p:cNvGrpSpPr/>
          <p:nvPr/>
        </p:nvGrpSpPr>
        <p:grpSpPr>
          <a:xfrm>
            <a:off x="6936772" y="2063878"/>
            <a:ext cx="420606" cy="359400"/>
            <a:chOff x="7988191" y="2832248"/>
            <a:chExt cx="332348" cy="283985"/>
          </a:xfrm>
          <a:solidFill>
            <a:srgbClr val="DCAE52"/>
          </a:solidFill>
        </p:grpSpPr>
        <p:sp>
          <p:nvSpPr>
            <p:cNvPr id="29" name="Google Shape;9291;p68">
              <a:extLst>
                <a:ext uri="{FF2B5EF4-FFF2-40B4-BE49-F238E27FC236}">
                  <a16:creationId xmlns:a16="http://schemas.microsoft.com/office/drawing/2014/main" id="{5AEB5230-3B05-CFC5-77C8-15B5FFF88640}"/>
                </a:ext>
              </a:extLst>
            </p:cNvPr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92;p68">
              <a:extLst>
                <a:ext uri="{FF2B5EF4-FFF2-40B4-BE49-F238E27FC236}">
                  <a16:creationId xmlns:a16="http://schemas.microsoft.com/office/drawing/2014/main" id="{C25E37D9-1C21-954A-B1C7-8E3A600FA1C7}"/>
                </a:ext>
              </a:extLst>
            </p:cNvPr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93;p68">
              <a:extLst>
                <a:ext uri="{FF2B5EF4-FFF2-40B4-BE49-F238E27FC236}">
                  <a16:creationId xmlns:a16="http://schemas.microsoft.com/office/drawing/2014/main" id="{243559C6-2589-E6FA-85DE-7A53811BFA3E}"/>
                </a:ext>
              </a:extLst>
            </p:cNvPr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Inhalt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PROJEKTUPDATE</a:t>
            </a:r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Projektfortschritt und Meilensteine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3471846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WIRTSCHAFTLICHE ANALYSE</a:t>
            </a:r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Business Parameter, Aufwandsschätzung und Marktanalyse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AUSBLICK ARBEITSPAKET 2</a:t>
            </a:r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Nächsten Aufgaben und Meilensteine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27" y="1177004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PROJEKTUPDATE</a:t>
            </a:r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133400" y="3445288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Projektfortschritt und Meilensteine</a:t>
            </a: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1224127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20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4C70BCF5-C953-E1C6-5748-D2B253282D93}"/>
              </a:ext>
            </a:extLst>
          </p:cNvPr>
          <p:cNvSpPr/>
          <p:nvPr/>
        </p:nvSpPr>
        <p:spPr>
          <a:xfrm>
            <a:off x="4185139" y="1385587"/>
            <a:ext cx="773723" cy="23723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E3820D-3BCE-CD6C-6899-C9C6C0DC7579}"/>
              </a:ext>
            </a:extLst>
          </p:cNvPr>
          <p:cNvSpPr/>
          <p:nvPr/>
        </p:nvSpPr>
        <p:spPr>
          <a:xfrm>
            <a:off x="4210716" y="1436743"/>
            <a:ext cx="722567" cy="722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C84046-34C8-7375-DFA9-6BD7686EB3F0}"/>
              </a:ext>
            </a:extLst>
          </p:cNvPr>
          <p:cNvSpPr/>
          <p:nvPr/>
        </p:nvSpPr>
        <p:spPr>
          <a:xfrm>
            <a:off x="4210716" y="2210466"/>
            <a:ext cx="722567" cy="72256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4A275F-FD33-5514-A3EB-32423DAD08AD}"/>
              </a:ext>
            </a:extLst>
          </p:cNvPr>
          <p:cNvSpPr/>
          <p:nvPr/>
        </p:nvSpPr>
        <p:spPr>
          <a:xfrm>
            <a:off x="4210716" y="2984189"/>
            <a:ext cx="722567" cy="722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oogle Shape;464;p40">
            <a:extLst>
              <a:ext uri="{FF2B5EF4-FFF2-40B4-BE49-F238E27FC236}">
                <a16:creationId xmlns:a16="http://schemas.microsoft.com/office/drawing/2014/main" id="{B425611A-C7FC-4349-4544-B3024090F503}"/>
              </a:ext>
            </a:extLst>
          </p:cNvPr>
          <p:cNvSpPr txBox="1">
            <a:spLocks/>
          </p:cNvSpPr>
          <p:nvPr/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800" dirty="0">
                <a:solidFill>
                  <a:schemeClr val="accent5"/>
                </a:solidFill>
                <a:latin typeface="Abel"/>
                <a:sym typeface="Abel"/>
              </a:rPr>
              <a:t>PROJEKTSTATUS</a:t>
            </a:r>
          </a:p>
        </p:txBody>
      </p:sp>
    </p:spTree>
    <p:extLst>
      <p:ext uri="{BB962C8B-B14F-4D97-AF65-F5344CB8AC3E}">
        <p14:creationId xmlns:p14="http://schemas.microsoft.com/office/powerpoint/2010/main" val="20662813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Macintosh PowerPoint</Application>
  <PresentationFormat>Bildschirmpräsentation (16:9)</PresentationFormat>
  <Paragraphs>238</Paragraphs>
  <Slides>19</Slides>
  <Notes>15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Abel</vt:lpstr>
      <vt:lpstr>Arial</vt:lpstr>
      <vt:lpstr>Montserrat</vt:lpstr>
      <vt:lpstr>Rubik Light</vt:lpstr>
      <vt:lpstr>Custal Project Proposal by Slidesgo</vt:lpstr>
      <vt:lpstr>Projekt KI Verkehrssteuerung</vt:lpstr>
      <vt:lpstr>COMMEATUS AG</vt:lpstr>
      <vt:lpstr>PROJEKTTEAM</vt:lpstr>
      <vt:lpstr>PROJEKTTEAM</vt:lpstr>
      <vt:lpstr>UNSER PRODUKT</vt:lpstr>
      <vt:lpstr>PRODUKT-FEATURES</vt:lpstr>
      <vt:lpstr>Inhalt</vt:lpstr>
      <vt:lpstr>PROJEKTUPDATE</vt:lpstr>
      <vt:lpstr>PowerPoint-Präsentation</vt:lpstr>
      <vt:lpstr>PROJEKTSTATUS</vt:lpstr>
      <vt:lpstr>WIRTSCHAFTLICHE ANALYSE</vt:lpstr>
      <vt:lpstr>EXPERTENSCHÄTZUNG</vt:lpstr>
      <vt:lpstr>AUFWANDSSCHÄTZUNG: BOTTOM UP</vt:lpstr>
      <vt:lpstr>Zielgruppenanalyse</vt:lpstr>
      <vt:lpstr>Persona (Beispiel)</vt:lpstr>
      <vt:lpstr>SLA</vt:lpstr>
      <vt:lpstr>SWOT</vt:lpstr>
      <vt:lpstr>AUSBLICK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CUSTAL PROJECT PROPOSAL</dc:title>
  <dc:creator>Michael Rainko</dc:creator>
  <cp:lastModifiedBy>Simon Schmid</cp:lastModifiedBy>
  <cp:revision>23</cp:revision>
  <dcterms:modified xsi:type="dcterms:W3CDTF">2022-07-29T10:10:42Z</dcterms:modified>
</cp:coreProperties>
</file>